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0"/>
  </p:handoutMasterIdLst>
  <p:sldIdLst>
    <p:sldId id="335" r:id="rId3"/>
    <p:sldId id="333" r:id="rId5"/>
    <p:sldId id="323" r:id="rId6"/>
    <p:sldId id="316" r:id="rId7"/>
    <p:sldId id="290" r:id="rId8"/>
    <p:sldId id="412" r:id="rId9"/>
    <p:sldId id="375" r:id="rId10"/>
    <p:sldId id="377" r:id="rId11"/>
    <p:sldId id="376" r:id="rId12"/>
    <p:sldId id="413" r:id="rId13"/>
    <p:sldId id="374" r:id="rId14"/>
    <p:sldId id="414" r:id="rId15"/>
    <p:sldId id="415" r:id="rId16"/>
    <p:sldId id="418" r:id="rId17"/>
    <p:sldId id="416" r:id="rId18"/>
    <p:sldId id="417" r:id="rId19"/>
    <p:sldId id="373" r:id="rId20"/>
    <p:sldId id="315" r:id="rId21"/>
    <p:sldId id="420" r:id="rId22"/>
    <p:sldId id="422" r:id="rId23"/>
    <p:sldId id="321" r:id="rId24"/>
    <p:sldId id="317" r:id="rId25"/>
    <p:sldId id="319" r:id="rId26"/>
    <p:sldId id="265" r:id="rId27"/>
    <p:sldId id="318" r:id="rId28"/>
    <p:sldId id="304" r:id="rId29"/>
  </p:sldIdLst>
  <p:sldSz cx="9144000" cy="514159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53585E"/>
    <a:srgbClr val="EEEFF3"/>
    <a:srgbClr val="F6D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82" autoAdjust="0"/>
  </p:normalViewPr>
  <p:slideViewPr>
    <p:cSldViewPr showGuides="1">
      <p:cViewPr varScale="1">
        <p:scale>
          <a:sx n="83" d="100"/>
          <a:sy n="83" d="100"/>
        </p:scale>
        <p:origin x="78" y="60"/>
      </p:cViewPr>
      <p:guideLst>
        <p:guide orient="horz" pos="1690"/>
        <p:guide pos="2965"/>
      </p:guideLst>
    </p:cSldViewPr>
  </p:slideViewPr>
  <p:notesTextViewPr>
    <p:cViewPr>
      <p:scale>
        <a:sx n="1" d="1"/>
        <a:sy n="1" d="1"/>
      </p:scale>
      <p:origin x="0" y="0"/>
    </p:cViewPr>
  </p:notesTextViewPr>
  <p:sorterViewPr>
    <p:cViewPr>
      <p:scale>
        <a:sx n="150" d="100"/>
        <a:sy n="150" d="100"/>
      </p:scale>
      <p:origin x="0" y="1299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页眉占位符 7"/>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9" name="日期占位符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1" name="幻灯片图像占位符 10"/>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2" name="页脚占位符 11"/>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3" name="灯片编号占位符 12"/>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p:spPr>
        <p:txBody>
          <a:bodyPr/>
          <a:lstStyle/>
          <a:p>
            <a:fld id="{B2C74456-EB52-4577-819A-4B7EA6F602C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slide" Target="slide23.xml"/><Relationship Id="rId4" Type="http://schemas.openxmlformats.org/officeDocument/2006/relationships/slide" Target="slide20.xml"/><Relationship Id="rId3" Type="http://schemas.openxmlformats.org/officeDocument/2006/relationships/slide" Target="slide17.xml"/><Relationship Id="rId2" Type="http://schemas.openxmlformats.org/officeDocument/2006/relationships/slide" Target="slide11.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png"/><Relationship Id="rId12" Type="http://schemas.openxmlformats.org/officeDocument/2006/relationships/notesSlide" Target="../notesSlides/notesSlide24.xml"/><Relationship Id="rId11" Type="http://schemas.openxmlformats.org/officeDocument/2006/relationships/slideLayout" Target="../slideLayouts/slideLayout2.xml"/><Relationship Id="rId10" Type="http://schemas.openxmlformats.org/officeDocument/2006/relationships/image" Target="../media/image39.png"/><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8" Type="http://schemas.openxmlformats.org/officeDocument/2006/relationships/notesSlide" Target="../notesSlides/notesSlide25.xml"/><Relationship Id="rId17" Type="http://schemas.openxmlformats.org/officeDocument/2006/relationships/slideLayout" Target="../slideLayouts/slideLayout2.xml"/><Relationship Id="rId16" Type="http://schemas.openxmlformats.org/officeDocument/2006/relationships/image" Target="../media/image55.png"/><Relationship Id="rId15" Type="http://schemas.openxmlformats.org/officeDocument/2006/relationships/image" Target="../media/image54.png"/><Relationship Id="rId14" Type="http://schemas.openxmlformats.org/officeDocument/2006/relationships/image" Target="../media/image53.png"/><Relationship Id="rId13" Type="http://schemas.openxmlformats.org/officeDocument/2006/relationships/image" Target="../media/image52.png"/><Relationship Id="rId12" Type="http://schemas.openxmlformats.org/officeDocument/2006/relationships/image" Target="../media/image51.png"/><Relationship Id="rId11" Type="http://schemas.openxmlformats.org/officeDocument/2006/relationships/image" Target="../media/image50.png"/><Relationship Id="rId10" Type="http://schemas.openxmlformats.org/officeDocument/2006/relationships/image" Target="../media/image49.png"/><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_1"/>
          <p:cNvSpPr txBox="1"/>
          <p:nvPr/>
        </p:nvSpPr>
        <p:spPr>
          <a:xfrm>
            <a:off x="377651" y="2013103"/>
            <a:ext cx="4087495" cy="706755"/>
          </a:xfrm>
          <a:prstGeom prst="rect">
            <a:avLst/>
          </a:prstGeom>
          <a:noFill/>
        </p:spPr>
        <p:txBody>
          <a:bodyPr wrap="none" rtlCol="0">
            <a:spAutoFit/>
          </a:bodyPr>
          <a:lstStyle/>
          <a:p>
            <a:r>
              <a:rPr lang="en-US" sz="4000" dirty="0">
                <a:solidFill>
                  <a:schemeClr val="accent1"/>
                </a:solidFill>
                <a:latin typeface="AvantGarde Md BT" pitchFamily="34" charset="0"/>
                <a:ea typeface="微软雅黑" panose="020B0503020204020204" pitchFamily="34" charset="-122"/>
              </a:rPr>
              <a:t>R-HUB</a:t>
            </a:r>
            <a:r>
              <a:rPr lang="zh-CN" sz="4000" dirty="0">
                <a:solidFill>
                  <a:schemeClr val="accent1"/>
                </a:solidFill>
                <a:latin typeface="AvantGarde Md BT" pitchFamily="34" charset="0"/>
                <a:ea typeface="微软雅黑" panose="020B0503020204020204" pitchFamily="34" charset="-122"/>
              </a:rPr>
              <a:t>应用实例</a:t>
            </a:r>
            <a:endParaRPr lang="zh-CN" sz="4000" dirty="0">
              <a:solidFill>
                <a:schemeClr val="accent1"/>
              </a:solidFill>
              <a:latin typeface="AvantGarde Md BT" pitchFamily="34" charset="0"/>
              <a:ea typeface="微软雅黑" panose="020B0503020204020204" pitchFamily="34" charset="-122"/>
            </a:endParaRPr>
          </a:p>
        </p:txBody>
      </p:sp>
      <p:sp>
        <p:nvSpPr>
          <p:cNvPr id="20" name="_2"/>
          <p:cNvSpPr txBox="1"/>
          <p:nvPr/>
        </p:nvSpPr>
        <p:spPr>
          <a:xfrm>
            <a:off x="1230456" y="3272847"/>
            <a:ext cx="2956567" cy="213995"/>
          </a:xfrm>
          <a:prstGeom prst="rect">
            <a:avLst/>
          </a:prstGeom>
          <a:noFill/>
        </p:spPr>
        <p:txBody>
          <a:bodyPr wrap="square" rtlCol="0">
            <a:spAutoFit/>
          </a:bodyPr>
          <a:lstStyle/>
          <a:p>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http://www.rhubcom.cn    http://www.richcom.com.cn</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_3"/>
          <p:cNvSpPr/>
          <p:nvPr/>
        </p:nvSpPr>
        <p:spPr>
          <a:xfrm>
            <a:off x="1262380" y="2807335"/>
            <a:ext cx="2210435" cy="336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上海瑞其科技有限公司</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_6"/>
          <p:cNvSpPr>
            <a:spLocks noGrp="1" noSelect="1" noRot="1" noChangeAspect="1" noMove="1" noResize="1" noChangeShapeType="1" noTextEdit="1"/>
          </p:cNvSpPr>
          <p:nvPr/>
        </p:nvSpPr>
        <p:spPr>
          <a:xfrm>
            <a:off x="6815646" y="0"/>
            <a:ext cx="807622" cy="403811"/>
          </a:xfrm>
          <a:custGeom>
            <a:avLst/>
            <a:gdLst>
              <a:gd name="connsiteX0" fmla="*/ 1071800 w 1071800"/>
              <a:gd name="connsiteY0" fmla="*/ 0 h 535900"/>
              <a:gd name="connsiteX1" fmla="*/ 535900 w 1071800"/>
              <a:gd name="connsiteY1" fmla="*/ 535900 h 535900"/>
              <a:gd name="connsiteX2" fmla="*/ 0 w 1071800"/>
              <a:gd name="connsiteY2" fmla="*/ 1 h 535900"/>
              <a:gd name="connsiteX3" fmla="*/ 1071800 w 1071800"/>
              <a:gd name="connsiteY3" fmla="*/ 0 h 535900"/>
            </a:gdLst>
            <a:ahLst/>
            <a:cxnLst>
              <a:cxn ang="0">
                <a:pos x="connsiteX0" y="connsiteY0"/>
              </a:cxn>
              <a:cxn ang="0">
                <a:pos x="connsiteX1" y="connsiteY1"/>
              </a:cxn>
              <a:cxn ang="0">
                <a:pos x="connsiteX2" y="connsiteY2"/>
              </a:cxn>
              <a:cxn ang="0">
                <a:pos x="connsiteX3" y="connsiteY3"/>
              </a:cxn>
            </a:cxnLst>
            <a:rect l="l" t="t" r="r" b="b"/>
            <a:pathLst>
              <a:path w="1071800" h="535900">
                <a:moveTo>
                  <a:pt x="1071800" y="0"/>
                </a:moveTo>
                <a:lnTo>
                  <a:pt x="535900" y="535900"/>
                </a:lnTo>
                <a:lnTo>
                  <a:pt x="0" y="1"/>
                </a:lnTo>
                <a:lnTo>
                  <a:pt x="10718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_7"/>
          <p:cNvSpPr/>
          <p:nvPr/>
        </p:nvSpPr>
        <p:spPr>
          <a:xfrm>
            <a:off x="7209932" y="9525"/>
            <a:ext cx="1917170" cy="1434865"/>
          </a:xfrm>
          <a:custGeom>
            <a:avLst/>
            <a:gdLst>
              <a:gd name="connsiteX0" fmla="*/ 1849729 w 2461149"/>
              <a:gd name="connsiteY0" fmla="*/ 0 h 1841994"/>
              <a:gd name="connsiteX1" fmla="*/ 2461149 w 2461149"/>
              <a:gd name="connsiteY1" fmla="*/ 611420 h 1841994"/>
              <a:gd name="connsiteX2" fmla="*/ 1230575 w 2461149"/>
              <a:gd name="connsiteY2" fmla="*/ 1841994 h 1841994"/>
              <a:gd name="connsiteX3" fmla="*/ 0 w 2461149"/>
              <a:gd name="connsiteY3" fmla="*/ 611420 h 1841994"/>
              <a:gd name="connsiteX4" fmla="*/ 611419 w 2461149"/>
              <a:gd name="connsiteY4" fmla="*/ 1 h 1841994"/>
              <a:gd name="connsiteX5" fmla="*/ 1849729 w 2461149"/>
              <a:gd name="connsiteY5" fmla="*/ 0 h 184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149" h="1841994">
                <a:moveTo>
                  <a:pt x="1849729" y="0"/>
                </a:moveTo>
                <a:lnTo>
                  <a:pt x="2461149" y="611420"/>
                </a:lnTo>
                <a:lnTo>
                  <a:pt x="1230575" y="1841994"/>
                </a:lnTo>
                <a:lnTo>
                  <a:pt x="0" y="611420"/>
                </a:lnTo>
                <a:lnTo>
                  <a:pt x="611419" y="1"/>
                </a:lnTo>
                <a:lnTo>
                  <a:pt x="18497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华文细黑" panose="02010600040101010101" pitchFamily="2" charset="-122"/>
                <a:ea typeface="华文细黑" panose="02010600040101010101" pitchFamily="2" charset="-122"/>
              </a:rPr>
              <a:t>便捷</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6" name="_8"/>
          <p:cNvSpPr/>
          <p:nvPr/>
        </p:nvSpPr>
        <p:spPr>
          <a:xfrm>
            <a:off x="4343794" y="474888"/>
            <a:ext cx="1856562" cy="1856562"/>
          </a:xfrm>
          <a:custGeom>
            <a:avLst/>
            <a:gdLst>
              <a:gd name="connsiteX0" fmla="*/ 1231927 w 2463854"/>
              <a:gd name="connsiteY0" fmla="*/ 0 h 2463854"/>
              <a:gd name="connsiteX1" fmla="*/ 2463854 w 2463854"/>
              <a:gd name="connsiteY1" fmla="*/ 1231927 h 2463854"/>
              <a:gd name="connsiteX2" fmla="*/ 1231927 w 2463854"/>
              <a:gd name="connsiteY2" fmla="*/ 2463854 h 2463854"/>
              <a:gd name="connsiteX3" fmla="*/ 0 w 2463854"/>
              <a:gd name="connsiteY3" fmla="*/ 1231927 h 2463854"/>
              <a:gd name="connsiteX4" fmla="*/ 1231927 w 2463854"/>
              <a:gd name="connsiteY4" fmla="*/ 0 h 2463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854" h="2463854">
                <a:moveTo>
                  <a:pt x="1231927" y="0"/>
                </a:moveTo>
                <a:lnTo>
                  <a:pt x="2463854" y="1231927"/>
                </a:lnTo>
                <a:lnTo>
                  <a:pt x="1231927" y="2463854"/>
                </a:lnTo>
                <a:lnTo>
                  <a:pt x="0" y="1231927"/>
                </a:lnTo>
                <a:lnTo>
                  <a:pt x="1231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华文细黑" panose="02010600040101010101" pitchFamily="2" charset="-122"/>
                <a:ea typeface="华文细黑" panose="02010600040101010101" pitchFamily="2" charset="-122"/>
              </a:rPr>
              <a:t>安全</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7" name="_9"/>
          <p:cNvSpPr>
            <a:spLocks noGrp="1" noSelect="1" noRot="1" noChangeAspect="1" noMove="1" noResize="1" noChangeShapeType="1" noTextEdit="1"/>
          </p:cNvSpPr>
          <p:nvPr/>
        </p:nvSpPr>
        <p:spPr>
          <a:xfrm>
            <a:off x="5295636" y="446313"/>
            <a:ext cx="3767200" cy="3767200"/>
          </a:xfrm>
          <a:custGeom>
            <a:avLst/>
            <a:gdLst>
              <a:gd name="connsiteX0" fmla="*/ 2499735 w 4999471"/>
              <a:gd name="connsiteY0" fmla="*/ 0 h 4999472"/>
              <a:gd name="connsiteX1" fmla="*/ 4999471 w 4999471"/>
              <a:gd name="connsiteY1" fmla="*/ 2499736 h 4999472"/>
              <a:gd name="connsiteX2" fmla="*/ 2499735 w 4999471"/>
              <a:gd name="connsiteY2" fmla="*/ 4999472 h 4999472"/>
              <a:gd name="connsiteX3" fmla="*/ 0 w 4999471"/>
              <a:gd name="connsiteY3" fmla="*/ 2499736 h 4999472"/>
              <a:gd name="connsiteX4" fmla="*/ 2499735 w 4999471"/>
              <a:gd name="connsiteY4" fmla="*/ 0 h 499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471" h="4999472">
                <a:moveTo>
                  <a:pt x="2499735" y="0"/>
                </a:moveTo>
                <a:lnTo>
                  <a:pt x="4999471" y="2499736"/>
                </a:lnTo>
                <a:lnTo>
                  <a:pt x="2499735" y="4999472"/>
                </a:lnTo>
                <a:lnTo>
                  <a:pt x="0" y="2499736"/>
                </a:lnTo>
                <a:lnTo>
                  <a:pt x="2499735" y="0"/>
                </a:lnTo>
                <a:close/>
              </a:path>
            </a:pathLst>
          </a:cu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_10"/>
          <p:cNvSpPr/>
          <p:nvPr/>
        </p:nvSpPr>
        <p:spPr>
          <a:xfrm>
            <a:off x="5272075" y="3301941"/>
            <a:ext cx="1856562" cy="1823144"/>
          </a:xfrm>
          <a:custGeom>
            <a:avLst/>
            <a:gdLst>
              <a:gd name="connsiteX0" fmla="*/ 1231927 w 2463854"/>
              <a:gd name="connsiteY0" fmla="*/ 0 h 2419505"/>
              <a:gd name="connsiteX1" fmla="*/ 2463854 w 2463854"/>
              <a:gd name="connsiteY1" fmla="*/ 1231927 h 2419505"/>
              <a:gd name="connsiteX2" fmla="*/ 1276277 w 2463854"/>
              <a:gd name="connsiteY2" fmla="*/ 2419505 h 2419505"/>
              <a:gd name="connsiteX3" fmla="*/ 1187578 w 2463854"/>
              <a:gd name="connsiteY3" fmla="*/ 2419505 h 2419505"/>
              <a:gd name="connsiteX4" fmla="*/ 0 w 2463854"/>
              <a:gd name="connsiteY4" fmla="*/ 1231927 h 2419505"/>
              <a:gd name="connsiteX5" fmla="*/ 1231927 w 2463854"/>
              <a:gd name="connsiteY5" fmla="*/ 0 h 241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854" h="2419505">
                <a:moveTo>
                  <a:pt x="1231927" y="0"/>
                </a:moveTo>
                <a:lnTo>
                  <a:pt x="2463854" y="1231927"/>
                </a:lnTo>
                <a:lnTo>
                  <a:pt x="1276277" y="2419505"/>
                </a:lnTo>
                <a:lnTo>
                  <a:pt x="1187578" y="2419505"/>
                </a:lnTo>
                <a:lnTo>
                  <a:pt x="0" y="1231927"/>
                </a:lnTo>
                <a:lnTo>
                  <a:pt x="1231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华文细黑" panose="02010600040101010101" pitchFamily="2" charset="-122"/>
                <a:ea typeface="华文细黑" panose="02010600040101010101" pitchFamily="2" charset="-122"/>
              </a:rPr>
              <a:t>高效</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9" name="_11"/>
          <p:cNvSpPr>
            <a:spLocks noGrp="1" noSelect="1" noRot="1" noChangeAspect="1" noMove="1" noResize="1" noChangeShapeType="1" noTextEdit="1"/>
          </p:cNvSpPr>
          <p:nvPr/>
        </p:nvSpPr>
        <p:spPr>
          <a:xfrm>
            <a:off x="6269786" y="3456141"/>
            <a:ext cx="2912809" cy="1687754"/>
          </a:xfrm>
          <a:custGeom>
            <a:avLst/>
            <a:gdLst>
              <a:gd name="connsiteX0" fmla="*/ 2239826 w 3865605"/>
              <a:gd name="connsiteY0" fmla="*/ 0 h 2239827"/>
              <a:gd name="connsiteX1" fmla="*/ 3865605 w 3865605"/>
              <a:gd name="connsiteY1" fmla="*/ 1625779 h 2239827"/>
              <a:gd name="connsiteX2" fmla="*/ 3865605 w 3865605"/>
              <a:gd name="connsiteY2" fmla="*/ 2239827 h 2239827"/>
              <a:gd name="connsiteX3" fmla="*/ 0 w 3865605"/>
              <a:gd name="connsiteY3" fmla="*/ 2239827 h 2239827"/>
              <a:gd name="connsiteX4" fmla="*/ 2239826 w 3865605"/>
              <a:gd name="connsiteY4" fmla="*/ 0 h 2239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605" h="2239827">
                <a:moveTo>
                  <a:pt x="2239826" y="0"/>
                </a:moveTo>
                <a:lnTo>
                  <a:pt x="3865605" y="1625779"/>
                </a:lnTo>
                <a:lnTo>
                  <a:pt x="3865605" y="2239827"/>
                </a:lnTo>
                <a:lnTo>
                  <a:pt x="0" y="2239827"/>
                </a:lnTo>
                <a:lnTo>
                  <a:pt x="2239826" y="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childTnLst>
                          </p:cTn>
                        </p:par>
                        <p:par>
                          <p:cTn id="41" fill="hold">
                            <p:stCondLst>
                              <p:cond delay="1000"/>
                            </p:stCondLst>
                            <p:childTnLst>
                              <p:par>
                                <p:cTn id="42" presetID="14" presetClass="entr" presetSubtype="10" fill="hold" grpId="0" nodeType="afterEffect">
                                  <p:stCondLst>
                                    <p:cond delay="0"/>
                                  </p:stCondLst>
                                  <p:iterate type="lt">
                                    <p:tmPct val="30000"/>
                                  </p:iterate>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ppt_x</p:attrName>
                                        </p:attrNameLst>
                                      </p:cBhvr>
                                      <p:tavLst>
                                        <p:tav tm="0">
                                          <p:val>
                                            <p:strVal val="#ppt_x-#ppt_w*1.125000"/>
                                          </p:val>
                                        </p:tav>
                                        <p:tav tm="100000">
                                          <p:val>
                                            <p:strVal val="#ppt_x"/>
                                          </p:val>
                                        </p:tav>
                                      </p:tavLst>
                                    </p:anim>
                                    <p:animEffect transition="in" filter="wipe(right)">
                                      <p:cBhvr>
                                        <p:cTn id="48" dur="500"/>
                                        <p:tgtEl>
                                          <p:spTgt spid="21"/>
                                        </p:tgtEl>
                                      </p:cBhvr>
                                    </p:animEffect>
                                  </p:childTnLst>
                                </p:cTn>
                              </p:par>
                            </p:childTnLst>
                          </p:cTn>
                        </p:par>
                        <p:par>
                          <p:cTn id="49" fill="hold">
                            <p:stCondLst>
                              <p:cond delay="170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20"/>
                                        </p:tgtEl>
                                        <p:attrNameLst>
                                          <p:attrName>style.visibility</p:attrName>
                                        </p:attrNameLst>
                                      </p:cBhvr>
                                      <p:to>
                                        <p:strVal val="visible"/>
                                      </p:to>
                                    </p:set>
                                    <p:animEffect transition="in" filter="wipe(left)">
                                      <p:cBhvr>
                                        <p:cTn id="52" dur="2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bldLvl="0" animBg="1"/>
      <p:bldP spid="24" grpId="0" animBg="1"/>
      <p:bldP spid="25" grpId="0" animBg="1"/>
      <p:bldP spid="26" grpId="0" animBg="1"/>
      <p:bldP spid="27"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安全</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部署</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463550" y="3876675"/>
            <a:ext cx="7798435"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07060" y="4006215"/>
            <a:ext cx="7924800"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sz="1000" b="1" dirty="0">
                <a:solidFill>
                  <a:schemeClr val="bg1"/>
                </a:solidFill>
              </a:rPr>
              <a:t>R-HUB</a:t>
            </a:r>
            <a:r>
              <a:rPr lang="zh-CN" altLang="en-US" sz="1000" b="1" dirty="0">
                <a:solidFill>
                  <a:schemeClr val="bg1"/>
                </a:solidFill>
              </a:rPr>
              <a:t>属于入驻式会议服务器，可安装在企业防火墙内，</a:t>
            </a:r>
            <a:endParaRPr lang="zh-CN" altLang="en-US" sz="1000" b="1" dirty="0">
              <a:solidFill>
                <a:schemeClr val="bg1"/>
              </a:solidFill>
            </a:endParaRPr>
          </a:p>
          <a:p>
            <a:pPr>
              <a:lnSpc>
                <a:spcPct val="120000"/>
              </a:lnSpc>
              <a:spcBef>
                <a:spcPts val="300"/>
              </a:spcBef>
            </a:pPr>
            <a:r>
              <a:rPr lang="zh-CN" altLang="en-US" sz="1000" b="1" dirty="0">
                <a:solidFill>
                  <a:schemeClr val="bg1"/>
                </a:solidFill>
              </a:rPr>
              <a:t>私密的视频会议数据更加安全，同时部署方便，无需维护，功耗低，全年不间断运行</a:t>
            </a:r>
            <a:endParaRPr lang="zh-CN" altLang="en-US" sz="1000" b="1" dirty="0">
              <a:solidFill>
                <a:schemeClr val="bg1"/>
              </a:solidFill>
            </a:endParaRPr>
          </a:p>
        </p:txBody>
      </p:sp>
      <p:pic>
        <p:nvPicPr>
          <p:cNvPr id="2" name="图片 1"/>
          <p:cNvPicPr>
            <a:picLocks noChangeAspect="1"/>
          </p:cNvPicPr>
          <p:nvPr/>
        </p:nvPicPr>
        <p:blipFill>
          <a:blip r:embed="rId1"/>
          <a:stretch>
            <a:fillRect/>
          </a:stretch>
        </p:blipFill>
        <p:spPr>
          <a:xfrm>
            <a:off x="463550" y="1289685"/>
            <a:ext cx="7799070" cy="2194560"/>
          </a:xfrm>
          <a:prstGeom prst="rect">
            <a:avLst/>
          </a:prstGeom>
        </p:spPr>
      </p:pic>
      <p:sp>
        <p:nvSpPr>
          <p:cNvPr id="3" name="文本框 2"/>
          <p:cNvSpPr txBox="1"/>
          <p:nvPr/>
        </p:nvSpPr>
        <p:spPr>
          <a:xfrm>
            <a:off x="4017645" y="2778125"/>
            <a:ext cx="1057275" cy="245110"/>
          </a:xfrm>
          <a:prstGeom prst="rect">
            <a:avLst/>
          </a:prstGeom>
          <a:noFill/>
        </p:spPr>
        <p:txBody>
          <a:bodyPr wrap="square" rtlCol="0">
            <a:spAutoFit/>
          </a:bodyPr>
          <a:p>
            <a:r>
              <a:rPr lang="zh-CN" altLang="en-US" sz="1000">
                <a:latin typeface="微软雅黑" panose="020B0503020204020204" pitchFamily="34" charset="-122"/>
                <a:ea typeface="微软雅黑" panose="020B0503020204020204" pitchFamily="34" charset="-122"/>
              </a:rPr>
              <a:t>企业防火墙</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6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6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636"/>
            <a:ext cx="9144000" cy="514191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259632" y="3651076"/>
            <a:ext cx="762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应用二</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原创设计师QQ598969553             _4"/>
          <p:cNvSpPr/>
          <p:nvPr/>
        </p:nvSpPr>
        <p:spPr bwMode="auto">
          <a:xfrm>
            <a:off x="265688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原创设计师QQ598969553             _6"/>
          <p:cNvSpPr/>
          <p:nvPr/>
        </p:nvSpPr>
        <p:spPr bwMode="auto">
          <a:xfrm>
            <a:off x="655320" y="3738562"/>
            <a:ext cx="302419" cy="309249"/>
          </a:xfrm>
          <a:custGeom>
            <a:avLst/>
            <a:gdLst>
              <a:gd name="T0" fmla="*/ 199 w 206"/>
              <a:gd name="T1" fmla="*/ 159 h 211"/>
              <a:gd name="T2" fmla="*/ 152 w 206"/>
              <a:gd name="T3" fmla="*/ 112 h 211"/>
              <a:gd name="T4" fmla="*/ 152 w 206"/>
              <a:gd name="T5" fmla="*/ 112 h 211"/>
              <a:gd name="T6" fmla="*/ 149 w 206"/>
              <a:gd name="T7" fmla="*/ 109 h 211"/>
              <a:gd name="T8" fmla="*/ 149 w 206"/>
              <a:gd name="T9" fmla="*/ 109 h 211"/>
              <a:gd name="T10" fmla="*/ 144 w 206"/>
              <a:gd name="T11" fmla="*/ 107 h 211"/>
              <a:gd name="T12" fmla="*/ 138 w 206"/>
              <a:gd name="T13" fmla="*/ 114 h 211"/>
              <a:gd name="T14" fmla="*/ 138 w 206"/>
              <a:gd name="T15" fmla="*/ 116 h 211"/>
              <a:gd name="T16" fmla="*/ 138 w 206"/>
              <a:gd name="T17" fmla="*/ 116 h 211"/>
              <a:gd name="T18" fmla="*/ 139 w 206"/>
              <a:gd name="T19" fmla="*/ 117 h 211"/>
              <a:gd name="T20" fmla="*/ 139 w 206"/>
              <a:gd name="T21" fmla="*/ 118 h 211"/>
              <a:gd name="T22" fmla="*/ 139 w 206"/>
              <a:gd name="T23" fmla="*/ 118 h 211"/>
              <a:gd name="T24" fmla="*/ 189 w 206"/>
              <a:gd name="T25" fmla="*/ 168 h 211"/>
              <a:gd name="T26" fmla="*/ 189 w 206"/>
              <a:gd name="T27" fmla="*/ 177 h 211"/>
              <a:gd name="T28" fmla="*/ 170 w 206"/>
              <a:gd name="T29" fmla="*/ 196 h 211"/>
              <a:gd name="T30" fmla="*/ 161 w 206"/>
              <a:gd name="T31" fmla="*/ 196 h 211"/>
              <a:gd name="T32" fmla="*/ 111 w 206"/>
              <a:gd name="T33" fmla="*/ 146 h 211"/>
              <a:gd name="T34" fmla="*/ 110 w 206"/>
              <a:gd name="T35" fmla="*/ 145 h 211"/>
              <a:gd name="T36" fmla="*/ 105 w 206"/>
              <a:gd name="T37" fmla="*/ 142 h 211"/>
              <a:gd name="T38" fmla="*/ 102 w 206"/>
              <a:gd name="T39" fmla="*/ 142 h 211"/>
              <a:gd name="T40" fmla="*/ 80 w 206"/>
              <a:gd name="T41" fmla="*/ 146 h 211"/>
              <a:gd name="T42" fmla="*/ 13 w 206"/>
              <a:gd name="T43" fmla="*/ 80 h 211"/>
              <a:gd name="T44" fmla="*/ 16 w 206"/>
              <a:gd name="T45" fmla="*/ 63 h 211"/>
              <a:gd name="T46" fmla="*/ 36 w 206"/>
              <a:gd name="T47" fmla="*/ 84 h 211"/>
              <a:gd name="T48" fmla="*/ 64 w 206"/>
              <a:gd name="T49" fmla="*/ 84 h 211"/>
              <a:gd name="T50" fmla="*/ 83 w 206"/>
              <a:gd name="T51" fmla="*/ 65 h 211"/>
              <a:gd name="T52" fmla="*/ 83 w 206"/>
              <a:gd name="T53" fmla="*/ 37 h 211"/>
              <a:gd name="T54" fmla="*/ 62 w 206"/>
              <a:gd name="T55" fmla="*/ 16 h 211"/>
              <a:gd name="T56" fmla="*/ 80 w 206"/>
              <a:gd name="T57" fmla="*/ 14 h 211"/>
              <a:gd name="T58" fmla="*/ 146 w 206"/>
              <a:gd name="T59" fmla="*/ 80 h 211"/>
              <a:gd name="T60" fmla="*/ 146 w 206"/>
              <a:gd name="T61" fmla="*/ 86 h 211"/>
              <a:gd name="T62" fmla="*/ 152 w 206"/>
              <a:gd name="T63" fmla="*/ 92 h 211"/>
              <a:gd name="T64" fmla="*/ 159 w 206"/>
              <a:gd name="T65" fmla="*/ 86 h 211"/>
              <a:gd name="T66" fmla="*/ 159 w 206"/>
              <a:gd name="T67" fmla="*/ 86 h 211"/>
              <a:gd name="T68" fmla="*/ 159 w 206"/>
              <a:gd name="T69" fmla="*/ 80 h 211"/>
              <a:gd name="T70" fmla="*/ 80 w 206"/>
              <a:gd name="T71" fmla="*/ 0 h 211"/>
              <a:gd name="T72" fmla="*/ 48 w 206"/>
              <a:gd name="T73" fmla="*/ 7 h 211"/>
              <a:gd name="T74" fmla="*/ 44 w 206"/>
              <a:gd name="T75" fmla="*/ 12 h 211"/>
              <a:gd name="T76" fmla="*/ 46 w 206"/>
              <a:gd name="T77" fmla="*/ 18 h 211"/>
              <a:gd name="T78" fmla="*/ 74 w 206"/>
              <a:gd name="T79" fmla="*/ 46 h 211"/>
              <a:gd name="T80" fmla="*/ 74 w 206"/>
              <a:gd name="T81" fmla="*/ 56 h 211"/>
              <a:gd name="T82" fmla="*/ 55 w 206"/>
              <a:gd name="T83" fmla="*/ 74 h 211"/>
              <a:gd name="T84" fmla="*/ 46 w 206"/>
              <a:gd name="T85" fmla="*/ 74 h 211"/>
              <a:gd name="T86" fmla="*/ 18 w 206"/>
              <a:gd name="T87" fmla="*/ 46 h 211"/>
              <a:gd name="T88" fmla="*/ 12 w 206"/>
              <a:gd name="T89" fmla="*/ 44 h 211"/>
              <a:gd name="T90" fmla="*/ 7 w 206"/>
              <a:gd name="T91" fmla="*/ 48 h 211"/>
              <a:gd name="T92" fmla="*/ 0 w 206"/>
              <a:gd name="T93" fmla="*/ 80 h 211"/>
              <a:gd name="T94" fmla="*/ 80 w 206"/>
              <a:gd name="T95" fmla="*/ 159 h 211"/>
              <a:gd name="T96" fmla="*/ 102 w 206"/>
              <a:gd name="T97" fmla="*/ 156 h 211"/>
              <a:gd name="T98" fmla="*/ 152 w 206"/>
              <a:gd name="T99" fmla="*/ 205 h 211"/>
              <a:gd name="T100" fmla="*/ 166 w 206"/>
              <a:gd name="T101" fmla="*/ 211 h 211"/>
              <a:gd name="T102" fmla="*/ 180 w 206"/>
              <a:gd name="T103" fmla="*/ 205 h 211"/>
              <a:gd name="T104" fmla="*/ 199 w 206"/>
              <a:gd name="T105" fmla="*/ 187 h 211"/>
              <a:gd name="T106" fmla="*/ 199 w 206"/>
              <a:gd name="T107" fmla="*/ 1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11">
                <a:moveTo>
                  <a:pt x="199" y="159"/>
                </a:moveTo>
                <a:cubicBezTo>
                  <a:pt x="152" y="112"/>
                  <a:pt x="152" y="112"/>
                  <a:pt x="152" y="112"/>
                </a:cubicBezTo>
                <a:cubicBezTo>
                  <a:pt x="152" y="112"/>
                  <a:pt x="152" y="112"/>
                  <a:pt x="152" y="112"/>
                </a:cubicBezTo>
                <a:cubicBezTo>
                  <a:pt x="149" y="109"/>
                  <a:pt x="149" y="109"/>
                  <a:pt x="149" y="109"/>
                </a:cubicBezTo>
                <a:cubicBezTo>
                  <a:pt x="149" y="109"/>
                  <a:pt x="149" y="109"/>
                  <a:pt x="149" y="109"/>
                </a:cubicBezTo>
                <a:cubicBezTo>
                  <a:pt x="148" y="108"/>
                  <a:pt x="146" y="107"/>
                  <a:pt x="144" y="107"/>
                </a:cubicBezTo>
                <a:cubicBezTo>
                  <a:pt x="141" y="107"/>
                  <a:pt x="138" y="110"/>
                  <a:pt x="138" y="114"/>
                </a:cubicBezTo>
                <a:cubicBezTo>
                  <a:pt x="138" y="114"/>
                  <a:pt x="138" y="115"/>
                  <a:pt x="138" y="116"/>
                </a:cubicBezTo>
                <a:cubicBezTo>
                  <a:pt x="138" y="116"/>
                  <a:pt x="138" y="116"/>
                  <a:pt x="138" y="116"/>
                </a:cubicBezTo>
                <a:cubicBezTo>
                  <a:pt x="138" y="117"/>
                  <a:pt x="139" y="117"/>
                  <a:pt x="139" y="117"/>
                </a:cubicBezTo>
                <a:cubicBezTo>
                  <a:pt x="139" y="118"/>
                  <a:pt x="139" y="118"/>
                  <a:pt x="139" y="118"/>
                </a:cubicBezTo>
                <a:cubicBezTo>
                  <a:pt x="139" y="118"/>
                  <a:pt x="139" y="118"/>
                  <a:pt x="139" y="118"/>
                </a:cubicBezTo>
                <a:cubicBezTo>
                  <a:pt x="189" y="168"/>
                  <a:pt x="189" y="168"/>
                  <a:pt x="189" y="168"/>
                </a:cubicBezTo>
                <a:cubicBezTo>
                  <a:pt x="192" y="170"/>
                  <a:pt x="192" y="175"/>
                  <a:pt x="189" y="177"/>
                </a:cubicBezTo>
                <a:cubicBezTo>
                  <a:pt x="170" y="196"/>
                  <a:pt x="170" y="196"/>
                  <a:pt x="170" y="196"/>
                </a:cubicBezTo>
                <a:cubicBezTo>
                  <a:pt x="168" y="198"/>
                  <a:pt x="164" y="198"/>
                  <a:pt x="161" y="196"/>
                </a:cubicBezTo>
                <a:cubicBezTo>
                  <a:pt x="111" y="146"/>
                  <a:pt x="111" y="146"/>
                  <a:pt x="111" y="146"/>
                </a:cubicBezTo>
                <a:cubicBezTo>
                  <a:pt x="111" y="146"/>
                  <a:pt x="111" y="145"/>
                  <a:pt x="110" y="145"/>
                </a:cubicBezTo>
                <a:cubicBezTo>
                  <a:pt x="109" y="143"/>
                  <a:pt x="107" y="142"/>
                  <a:pt x="105" y="142"/>
                </a:cubicBezTo>
                <a:cubicBezTo>
                  <a:pt x="104" y="142"/>
                  <a:pt x="103" y="142"/>
                  <a:pt x="102" y="142"/>
                </a:cubicBezTo>
                <a:cubicBezTo>
                  <a:pt x="95" y="145"/>
                  <a:pt x="87" y="146"/>
                  <a:pt x="80" y="146"/>
                </a:cubicBezTo>
                <a:cubicBezTo>
                  <a:pt x="43" y="146"/>
                  <a:pt x="13" y="116"/>
                  <a:pt x="13" y="80"/>
                </a:cubicBezTo>
                <a:cubicBezTo>
                  <a:pt x="13" y="74"/>
                  <a:pt x="14" y="68"/>
                  <a:pt x="16" y="63"/>
                </a:cubicBezTo>
                <a:cubicBezTo>
                  <a:pt x="36" y="84"/>
                  <a:pt x="36" y="84"/>
                  <a:pt x="36" y="84"/>
                </a:cubicBezTo>
                <a:cubicBezTo>
                  <a:pt x="44" y="91"/>
                  <a:pt x="57" y="91"/>
                  <a:pt x="64" y="84"/>
                </a:cubicBezTo>
                <a:cubicBezTo>
                  <a:pt x="83" y="65"/>
                  <a:pt x="83" y="65"/>
                  <a:pt x="83" y="65"/>
                </a:cubicBezTo>
                <a:cubicBezTo>
                  <a:pt x="91" y="57"/>
                  <a:pt x="91" y="45"/>
                  <a:pt x="83" y="37"/>
                </a:cubicBezTo>
                <a:cubicBezTo>
                  <a:pt x="62" y="16"/>
                  <a:pt x="62" y="16"/>
                  <a:pt x="62" y="16"/>
                </a:cubicBezTo>
                <a:cubicBezTo>
                  <a:pt x="68" y="14"/>
                  <a:pt x="74" y="14"/>
                  <a:pt x="80" y="14"/>
                </a:cubicBezTo>
                <a:cubicBezTo>
                  <a:pt x="116" y="14"/>
                  <a:pt x="146" y="43"/>
                  <a:pt x="146" y="80"/>
                </a:cubicBezTo>
                <a:cubicBezTo>
                  <a:pt x="146" y="81"/>
                  <a:pt x="146" y="85"/>
                  <a:pt x="146" y="86"/>
                </a:cubicBezTo>
                <a:cubicBezTo>
                  <a:pt x="146" y="89"/>
                  <a:pt x="149" y="92"/>
                  <a:pt x="152" y="92"/>
                </a:cubicBezTo>
                <a:cubicBezTo>
                  <a:pt x="156" y="92"/>
                  <a:pt x="159" y="89"/>
                  <a:pt x="159" y="86"/>
                </a:cubicBezTo>
                <a:cubicBezTo>
                  <a:pt x="159" y="86"/>
                  <a:pt x="159" y="86"/>
                  <a:pt x="159" y="86"/>
                </a:cubicBezTo>
                <a:cubicBezTo>
                  <a:pt x="159" y="84"/>
                  <a:pt x="159" y="82"/>
                  <a:pt x="159" y="80"/>
                </a:cubicBezTo>
                <a:cubicBezTo>
                  <a:pt x="159" y="36"/>
                  <a:pt x="123" y="0"/>
                  <a:pt x="80" y="0"/>
                </a:cubicBezTo>
                <a:cubicBezTo>
                  <a:pt x="69" y="0"/>
                  <a:pt x="58" y="3"/>
                  <a:pt x="48" y="7"/>
                </a:cubicBezTo>
                <a:cubicBezTo>
                  <a:pt x="46" y="8"/>
                  <a:pt x="44" y="10"/>
                  <a:pt x="44" y="12"/>
                </a:cubicBezTo>
                <a:cubicBezTo>
                  <a:pt x="43" y="14"/>
                  <a:pt x="44" y="16"/>
                  <a:pt x="46" y="18"/>
                </a:cubicBezTo>
                <a:cubicBezTo>
                  <a:pt x="74" y="46"/>
                  <a:pt x="74" y="46"/>
                  <a:pt x="74" y="46"/>
                </a:cubicBezTo>
                <a:cubicBezTo>
                  <a:pt x="76" y="49"/>
                  <a:pt x="76" y="53"/>
                  <a:pt x="74" y="56"/>
                </a:cubicBezTo>
                <a:cubicBezTo>
                  <a:pt x="55" y="74"/>
                  <a:pt x="55" y="74"/>
                  <a:pt x="55" y="74"/>
                </a:cubicBezTo>
                <a:cubicBezTo>
                  <a:pt x="53" y="77"/>
                  <a:pt x="48" y="77"/>
                  <a:pt x="46" y="74"/>
                </a:cubicBezTo>
                <a:cubicBezTo>
                  <a:pt x="18" y="46"/>
                  <a:pt x="18" y="46"/>
                  <a:pt x="18" y="46"/>
                </a:cubicBezTo>
                <a:cubicBezTo>
                  <a:pt x="16" y="45"/>
                  <a:pt x="14" y="44"/>
                  <a:pt x="12" y="44"/>
                </a:cubicBezTo>
                <a:cubicBezTo>
                  <a:pt x="9" y="45"/>
                  <a:pt x="8" y="46"/>
                  <a:pt x="7" y="48"/>
                </a:cubicBezTo>
                <a:cubicBezTo>
                  <a:pt x="2" y="58"/>
                  <a:pt x="0" y="69"/>
                  <a:pt x="0" y="80"/>
                </a:cubicBezTo>
                <a:cubicBezTo>
                  <a:pt x="0" y="124"/>
                  <a:pt x="36" y="159"/>
                  <a:pt x="80" y="159"/>
                </a:cubicBezTo>
                <a:cubicBezTo>
                  <a:pt x="87" y="159"/>
                  <a:pt x="95" y="158"/>
                  <a:pt x="102" y="156"/>
                </a:cubicBezTo>
                <a:cubicBezTo>
                  <a:pt x="152" y="205"/>
                  <a:pt x="152" y="205"/>
                  <a:pt x="152" y="205"/>
                </a:cubicBezTo>
                <a:cubicBezTo>
                  <a:pt x="155" y="209"/>
                  <a:pt x="160" y="211"/>
                  <a:pt x="166" y="211"/>
                </a:cubicBezTo>
                <a:cubicBezTo>
                  <a:pt x="171" y="211"/>
                  <a:pt x="176" y="209"/>
                  <a:pt x="180" y="205"/>
                </a:cubicBezTo>
                <a:cubicBezTo>
                  <a:pt x="199" y="187"/>
                  <a:pt x="199" y="187"/>
                  <a:pt x="199" y="187"/>
                </a:cubicBezTo>
                <a:cubicBezTo>
                  <a:pt x="206" y="179"/>
                  <a:pt x="206" y="166"/>
                  <a:pt x="199" y="15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 name="文本框 4"/>
          <p:cNvSpPr txBox="1"/>
          <p:nvPr/>
        </p:nvSpPr>
        <p:spPr>
          <a:xfrm>
            <a:off x="2879090" y="1646555"/>
            <a:ext cx="3861435" cy="706755"/>
          </a:xfrm>
          <a:prstGeom prst="rect">
            <a:avLst/>
          </a:prstGeom>
          <a:noFill/>
        </p:spPr>
        <p:txBody>
          <a:bodyPr wrap="square" rtlCol="0">
            <a:spAutoFit/>
          </a:bodyPr>
          <a:p>
            <a:r>
              <a:rPr lang="zh-CN" altLang="en-US" sz="4000">
                <a:solidFill>
                  <a:schemeClr val="bg1"/>
                </a:solidFill>
                <a:latin typeface="华文行楷" panose="02010800040101010101" charset="-122"/>
                <a:ea typeface="华文行楷" panose="02010800040101010101" charset="-122"/>
              </a:rPr>
              <a:t>局域网桌面分享</a:t>
            </a:r>
            <a:endParaRPr lang="zh-CN" altLang="en-US" sz="4000">
              <a:solidFill>
                <a:schemeClr val="bg1"/>
              </a:solidFill>
              <a:latin typeface="华文行楷" panose="02010800040101010101" charset="-122"/>
              <a:ea typeface="华文行楷" panose="02010800040101010101" charset="-122"/>
            </a:endParaRPr>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6" grpId="1" bldLvl="0" animBg="1"/>
      <p:bldP spid="1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应用</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描述</a:t>
            </a:r>
            <a:endPar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22" name="原创设计师QQ598969553             _5"/>
          <p:cNvSpPr/>
          <p:nvPr/>
        </p:nvSpPr>
        <p:spPr>
          <a:xfrm>
            <a:off x="-2487" y="1303950"/>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原创设计师QQ598969553             _7"/>
          <p:cNvSpPr>
            <a:spLocks noChangeArrowheads="1"/>
          </p:cNvSpPr>
          <p:nvPr/>
        </p:nvSpPr>
        <p:spPr bwMode="auto">
          <a:xfrm>
            <a:off x="464185" y="1414780"/>
            <a:ext cx="8438515"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solidFill>
              </a:rPr>
              <a:t>桌面共享是教育培训机构日常教学、政企无纸化会议必须的功能，对互动性、同步速率要求很高，</a:t>
            </a:r>
            <a:r>
              <a:rPr lang="en-US" altLang="zh-CN" sz="1200" dirty="0">
                <a:solidFill>
                  <a:schemeClr val="bg1"/>
                </a:solidFill>
              </a:rPr>
              <a:t>R-HUB</a:t>
            </a:r>
            <a:r>
              <a:rPr lang="zh-CN" altLang="en-US" sz="1200" dirty="0">
                <a:solidFill>
                  <a:schemeClr val="bg1"/>
                </a:solidFill>
              </a:rPr>
              <a:t>桌面分享服务器专注同屏分享，出色实现桌面分享</a:t>
            </a:r>
            <a:endParaRPr lang="zh-CN" altLang="en-US" sz="1200" dirty="0">
              <a:solidFill>
                <a:schemeClr val="bg1"/>
              </a:solidFill>
            </a:endParaRPr>
          </a:p>
        </p:txBody>
      </p:sp>
      <p:sp>
        <p:nvSpPr>
          <p:cNvPr id="43" name="原创设计师QQ598969553             _8"/>
          <p:cNvSpPr>
            <a:spLocks noChangeArrowheads="1"/>
          </p:cNvSpPr>
          <p:nvPr/>
        </p:nvSpPr>
        <p:spPr bwMode="auto">
          <a:xfrm>
            <a:off x="4710066" y="2623656"/>
            <a:ext cx="3017710" cy="7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1200" dirty="0">
                <a:solidFill>
                  <a:schemeClr val="tx1"/>
                </a:solidFill>
              </a:rPr>
              <a:t>可切换演示桌面</a:t>
            </a:r>
            <a:endParaRPr lang="zh-CN" altLang="en-US" sz="1200" dirty="0">
              <a:solidFill>
                <a:schemeClr val="tx1"/>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1200" dirty="0">
                <a:solidFill>
                  <a:schemeClr val="tx1"/>
                </a:solidFill>
              </a:rPr>
              <a:t>具备互动功能，如白板、标注等</a:t>
            </a:r>
            <a:endParaRPr lang="zh-CN" altLang="en-US" sz="1200" dirty="0">
              <a:solidFill>
                <a:schemeClr val="tx1"/>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1200" dirty="0">
                <a:solidFill>
                  <a:schemeClr val="tx1"/>
                </a:solidFill>
              </a:rPr>
              <a:t>桌面共享低延迟，画面实时同步</a:t>
            </a:r>
            <a:endParaRPr lang="zh-CN" altLang="en-US" sz="1200" dirty="0">
              <a:solidFill>
                <a:schemeClr val="tx1"/>
              </a:solidFill>
            </a:endParaRPr>
          </a:p>
        </p:txBody>
      </p:sp>
      <p:pic>
        <p:nvPicPr>
          <p:cNvPr id="4" name="图片 3"/>
          <p:cNvPicPr>
            <a:picLocks noChangeAspect="1"/>
          </p:cNvPicPr>
          <p:nvPr/>
        </p:nvPicPr>
        <p:blipFill>
          <a:blip r:embed="rId1"/>
          <a:stretch>
            <a:fillRect/>
          </a:stretch>
        </p:blipFill>
        <p:spPr>
          <a:xfrm>
            <a:off x="-2540" y="1967230"/>
            <a:ext cx="4560570" cy="2186305"/>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16" presetClass="entr" presetSubtype="37" fill="hold" grpId="0" nodeType="withEffect">
                                      <p:stCondLst>
                                        <p:cond delay="60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par>
                                    <p:cTn id="25" presetID="2" presetClass="entr" presetSubtype="2" fill="hold" grpId="0" nodeType="withEffect" p14:presetBounceEnd="60000">
                                      <p:stCondLst>
                                        <p:cond delay="1600"/>
                                      </p:stCondLst>
                                      <p:childTnLst>
                                        <p:set>
                                          <p:cBhvr>
                                            <p:cTn id="26" dur="1" fill="hold">
                                              <p:stCondLst>
                                                <p:cond delay="0"/>
                                              </p:stCondLst>
                                            </p:cTn>
                                            <p:tgtEl>
                                              <p:spTgt spid="42"/>
                                            </p:tgtEl>
                                            <p:attrNameLst>
                                              <p:attrName>style.visibility</p:attrName>
                                            </p:attrNameLst>
                                          </p:cBhvr>
                                          <p:to>
                                            <p:strVal val="visible"/>
                                          </p:to>
                                        </p:set>
                                        <p:anim calcmode="lin" valueType="num" p14:bounceEnd="60000">
                                          <p:cBhvr additive="base">
                                            <p:cTn id="27" dur="5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60000">
                                      <p:stCondLst>
                                        <p:cond delay="1700"/>
                                      </p:stCondLst>
                                      <p:childTnLst>
                                        <p:set>
                                          <p:cBhvr>
                                            <p:cTn id="30" dur="1" fill="hold">
                                              <p:stCondLst>
                                                <p:cond delay="0"/>
                                              </p:stCondLst>
                                            </p:cTn>
                                            <p:tgtEl>
                                              <p:spTgt spid="43"/>
                                            </p:tgtEl>
                                            <p:attrNameLst>
                                              <p:attrName>style.visibility</p:attrName>
                                            </p:attrNameLst>
                                          </p:cBhvr>
                                          <p:to>
                                            <p:strVal val="visible"/>
                                          </p:to>
                                        </p:set>
                                        <p:anim calcmode="lin" valueType="num" p14:bounceEnd="60000">
                                          <p:cBhvr additive="base">
                                            <p:cTn id="31" dur="50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22" grpId="0" bldLvl="0" animBg="1"/>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16" presetClass="entr" presetSubtype="37" fill="hold" grpId="0" nodeType="withEffect">
                                      <p:stCondLst>
                                        <p:cond delay="60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par>
                                    <p:cTn id="25" presetID="2" presetClass="entr" presetSubtype="2" fill="hold" grpId="0" nodeType="withEffect">
                                      <p:stCondLst>
                                        <p:cond delay="16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1+#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7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1+#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22" grpId="0" bldLvl="0" animBg="1"/>
          <p:bldP spid="42" grpId="0"/>
          <p:bldP spid="4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无纸</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会议</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83568" y="3495777"/>
            <a:ext cx="3744416"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sz="1000" b="1" dirty="0">
                <a:solidFill>
                  <a:schemeClr val="bg1"/>
                </a:solidFill>
              </a:rPr>
              <a:t>R-HUB</a:t>
            </a:r>
            <a:r>
              <a:rPr lang="zh-CN" altLang="en-US" sz="1000" b="1" dirty="0">
                <a:solidFill>
                  <a:schemeClr val="bg1"/>
                </a:solidFill>
              </a:rPr>
              <a:t>桌面分享服务器，局域网画面同步延迟极低，</a:t>
            </a:r>
            <a:endParaRPr lang="zh-CN" altLang="en-US" sz="1000" b="1" dirty="0">
              <a:solidFill>
                <a:schemeClr val="bg1"/>
              </a:solidFill>
            </a:endParaRPr>
          </a:p>
          <a:p>
            <a:pPr>
              <a:lnSpc>
                <a:spcPct val="120000"/>
              </a:lnSpc>
              <a:spcBef>
                <a:spcPts val="300"/>
              </a:spcBef>
            </a:pPr>
            <a:r>
              <a:rPr lang="zh-CN" altLang="en-US" sz="1000" b="1" dirty="0">
                <a:solidFill>
                  <a:schemeClr val="bg1"/>
                </a:solidFill>
              </a:rPr>
              <a:t>经测试，画面延迟在</a:t>
            </a:r>
            <a:r>
              <a:rPr lang="en-US" altLang="zh-CN" sz="1000" b="1" dirty="0">
                <a:solidFill>
                  <a:schemeClr val="bg1"/>
                </a:solidFill>
              </a:rPr>
              <a:t>0.3S</a:t>
            </a:r>
            <a:r>
              <a:rPr lang="zh-CN" altLang="en-US" sz="1000" b="1" dirty="0">
                <a:solidFill>
                  <a:schemeClr val="bg1"/>
                </a:solidFill>
              </a:rPr>
              <a:t>以内</a:t>
            </a:r>
            <a:endParaRPr lang="zh-CN" altLang="en-US" sz="1000" b="1" dirty="0">
              <a:solidFill>
                <a:schemeClr val="bg1"/>
              </a:solidFill>
            </a:endParaRPr>
          </a:p>
        </p:txBody>
      </p:sp>
      <p:sp>
        <p:nvSpPr>
          <p:cNvPr id="21" name="原创设计师QQ598969553             _10"/>
          <p:cNvSpPr>
            <a:spLocks noChangeArrowheads="1"/>
          </p:cNvSpPr>
          <p:nvPr/>
        </p:nvSpPr>
        <p:spPr bwMode="auto">
          <a:xfrm>
            <a:off x="539552" y="1249088"/>
            <a:ext cx="3744416" cy="170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lumMod val="50000"/>
                  </a:schemeClr>
                </a:solidFill>
              </a:rPr>
              <a:t>同一会议室里，若干台mac系统或者Windows系统的电脑</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同步显示主持人的桌面内容</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主讲人可根据需要切换</a:t>
            </a:r>
            <a:r>
              <a:rPr lang="zh-CN" altLang="en-US" sz="1200" dirty="0">
                <a:solidFill>
                  <a:schemeClr val="bg1">
                    <a:lumMod val="50000"/>
                  </a:schemeClr>
                </a:solidFill>
                <a:sym typeface="+mn-ea"/>
              </a:rPr>
              <a:t>指定的与会者桌面到</a:t>
            </a:r>
            <a:r>
              <a:rPr lang="zh-CN" altLang="en-US" sz="1200" dirty="0">
                <a:solidFill>
                  <a:schemeClr val="bg1">
                    <a:lumMod val="50000"/>
                  </a:schemeClr>
                </a:solidFill>
              </a:rPr>
              <a:t>大家的屏幕上</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无论</a:t>
            </a:r>
            <a:r>
              <a:rPr lang="en-US" altLang="zh-CN" sz="1200" dirty="0">
                <a:solidFill>
                  <a:schemeClr val="bg1">
                    <a:lumMod val="50000"/>
                  </a:schemeClr>
                </a:solidFill>
              </a:rPr>
              <a:t>PPT</a:t>
            </a:r>
            <a:r>
              <a:rPr lang="zh-CN" altLang="en-US" sz="1200" dirty="0">
                <a:solidFill>
                  <a:schemeClr val="bg1">
                    <a:lumMod val="50000"/>
                  </a:schemeClr>
                </a:solidFill>
              </a:rPr>
              <a:t>切换或者视频播放画面均能保持清晰、流畅，无卡顿</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提供电子白板供、标注笔等交互功能以方便讨论</a:t>
            </a:r>
            <a:endParaRPr lang="zh-CN" altLang="en-US" sz="1200" dirty="0">
              <a:solidFill>
                <a:schemeClr val="bg1">
                  <a:lumMod val="50000"/>
                </a:schemeClr>
              </a:solidFill>
            </a:endParaRPr>
          </a:p>
        </p:txBody>
      </p:sp>
      <p:pic>
        <p:nvPicPr>
          <p:cNvPr id="2" name="图片 1" descr="001"/>
          <p:cNvPicPr>
            <a:picLocks noChangeAspect="1"/>
          </p:cNvPicPr>
          <p:nvPr/>
        </p:nvPicPr>
        <p:blipFill>
          <a:blip r:embed="rId1"/>
          <a:stretch>
            <a:fillRect/>
          </a:stretch>
        </p:blipFill>
        <p:spPr>
          <a:xfrm>
            <a:off x="4707255" y="1203960"/>
            <a:ext cx="4116070" cy="2816225"/>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医院</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应用</a:t>
            </a:r>
            <a:endPar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83568" y="3495777"/>
            <a:ext cx="3744416"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sz="1000" b="1" dirty="0">
                <a:solidFill>
                  <a:schemeClr val="bg1"/>
                </a:solidFill>
              </a:rPr>
              <a:t>R-HUB</a:t>
            </a:r>
            <a:r>
              <a:rPr lang="zh-CN" altLang="en-US" sz="1000" b="1" dirty="0">
                <a:solidFill>
                  <a:schemeClr val="bg1"/>
                </a:solidFill>
              </a:rPr>
              <a:t>桌面分享应用于医院放射科，</a:t>
            </a:r>
            <a:endParaRPr lang="zh-CN" altLang="en-US" sz="1000" b="1" dirty="0">
              <a:solidFill>
                <a:schemeClr val="bg1"/>
              </a:solidFill>
            </a:endParaRPr>
          </a:p>
          <a:p>
            <a:pPr>
              <a:lnSpc>
                <a:spcPct val="120000"/>
              </a:lnSpc>
              <a:spcBef>
                <a:spcPts val="300"/>
              </a:spcBef>
            </a:pPr>
            <a:r>
              <a:rPr lang="zh-CN" altLang="en-US" sz="1000" b="1" dirty="0">
                <a:solidFill>
                  <a:schemeClr val="bg1"/>
                </a:solidFill>
              </a:rPr>
              <a:t>实时同步显示病人影像资料</a:t>
            </a:r>
            <a:endParaRPr lang="zh-CN" altLang="en-US" sz="1000" b="1" dirty="0">
              <a:solidFill>
                <a:schemeClr val="bg1"/>
              </a:solidFill>
            </a:endParaRPr>
          </a:p>
        </p:txBody>
      </p:sp>
      <p:sp>
        <p:nvSpPr>
          <p:cNvPr id="21" name="原创设计师QQ598969553             _10"/>
          <p:cNvSpPr>
            <a:spLocks noChangeArrowheads="1"/>
          </p:cNvSpPr>
          <p:nvPr/>
        </p:nvSpPr>
        <p:spPr bwMode="auto">
          <a:xfrm>
            <a:off x="539552" y="1249088"/>
            <a:ext cx="3744416" cy="118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lumMod val="50000"/>
                  </a:schemeClr>
                </a:solidFill>
              </a:rPr>
              <a:t>放射科是医院重要的辅助检查科室，临床各科许多疾病都须通过放射科设备检查达到明确诊断和辅助诊断。</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而放射科给病人检查生成的影像如能同步显示到需要观看影像资料的医生电脑上，将大大缩短病情诊断时间</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提高诊疗效率</a:t>
            </a:r>
            <a:endParaRPr lang="zh-CN" altLang="en-US" sz="1200" dirty="0">
              <a:solidFill>
                <a:schemeClr val="bg1">
                  <a:lumMod val="50000"/>
                </a:schemeClr>
              </a:solidFill>
            </a:endParaRPr>
          </a:p>
        </p:txBody>
      </p:sp>
      <p:pic>
        <p:nvPicPr>
          <p:cNvPr id="7" name="图片 6"/>
          <p:cNvPicPr>
            <a:picLocks noChangeAspect="1"/>
          </p:cNvPicPr>
          <p:nvPr/>
        </p:nvPicPr>
        <p:blipFill>
          <a:blip r:embed="rId1"/>
          <a:stretch>
            <a:fillRect/>
          </a:stretch>
        </p:blipFill>
        <p:spPr>
          <a:xfrm>
            <a:off x="4808855" y="1151890"/>
            <a:ext cx="3775075" cy="2868295"/>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大型</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会议</a:t>
            </a:r>
            <a:endPar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83568" y="3424022"/>
            <a:ext cx="3744416"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dirty="0">
                <a:solidFill>
                  <a:schemeClr val="bg1"/>
                </a:solidFill>
              </a:rPr>
              <a:t>通过</a:t>
            </a:r>
            <a:r>
              <a:rPr lang="en-US" altLang="zh-CN" sz="1000" dirty="0">
                <a:solidFill>
                  <a:schemeClr val="bg1"/>
                </a:solidFill>
              </a:rPr>
              <a:t>R-HUB</a:t>
            </a:r>
            <a:r>
              <a:rPr lang="zh-CN" altLang="en-US" sz="1000" dirty="0">
                <a:solidFill>
                  <a:schemeClr val="bg1"/>
                </a:solidFill>
              </a:rPr>
              <a:t>桌面分享服务器</a:t>
            </a:r>
            <a:r>
              <a:rPr lang="zh-CN" altLang="en-US" sz="1000" dirty="0">
                <a:solidFill>
                  <a:schemeClr val="bg1"/>
                </a:solidFill>
              </a:rPr>
              <a:t>，</a:t>
            </a:r>
            <a:endParaRPr lang="zh-CN" altLang="en-US" sz="1000" dirty="0">
              <a:solidFill>
                <a:schemeClr val="bg1"/>
              </a:solidFill>
            </a:endParaRPr>
          </a:p>
          <a:p>
            <a:pPr>
              <a:lnSpc>
                <a:spcPct val="120000"/>
              </a:lnSpc>
              <a:spcBef>
                <a:spcPts val="300"/>
              </a:spcBef>
            </a:pPr>
            <a:r>
              <a:rPr lang="zh-CN" altLang="en-US" sz="1000" dirty="0">
                <a:solidFill>
                  <a:schemeClr val="bg1"/>
                </a:solidFill>
              </a:rPr>
              <a:t>会场前后均能清晰观看主持人演示内容</a:t>
            </a:r>
            <a:endParaRPr lang="zh-CN" altLang="en-US" sz="1000" dirty="0">
              <a:solidFill>
                <a:schemeClr val="bg1"/>
              </a:solidFill>
            </a:endParaRPr>
          </a:p>
        </p:txBody>
      </p:sp>
      <p:sp>
        <p:nvSpPr>
          <p:cNvPr id="21" name="原创设计师QQ598969553             _10"/>
          <p:cNvSpPr>
            <a:spLocks noChangeArrowheads="1"/>
          </p:cNvSpPr>
          <p:nvPr/>
        </p:nvSpPr>
        <p:spPr bwMode="auto">
          <a:xfrm>
            <a:off x="683062" y="1483403"/>
            <a:ext cx="3744416"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lumMod val="50000"/>
                  </a:schemeClr>
                </a:solidFill>
              </a:rPr>
              <a:t>召开大型会议时，因为场地原因，距离讲台较远的参会者往往看不清主持人分享的屏幕。</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通过屏幕共享，距离较远的参与者可通过电脑、</a:t>
            </a:r>
            <a:r>
              <a:rPr lang="en-US" altLang="zh-CN" sz="1200" dirty="0">
                <a:solidFill>
                  <a:schemeClr val="bg1">
                    <a:lumMod val="50000"/>
                  </a:schemeClr>
                </a:solidFill>
              </a:rPr>
              <a:t>pad</a:t>
            </a:r>
            <a:r>
              <a:rPr lang="zh-CN" altLang="en-US" sz="1200" dirty="0">
                <a:solidFill>
                  <a:schemeClr val="bg1">
                    <a:lumMod val="50000"/>
                  </a:schemeClr>
                </a:solidFill>
              </a:rPr>
              <a:t>、手机观相应文档资料</a:t>
            </a:r>
            <a:endParaRPr lang="en-US" altLang="zh-CN" sz="1200" dirty="0">
              <a:solidFill>
                <a:schemeClr val="bg1">
                  <a:lumMod val="50000"/>
                </a:schemeClr>
              </a:solidFill>
            </a:endParaRPr>
          </a:p>
        </p:txBody>
      </p:sp>
      <p:pic>
        <p:nvPicPr>
          <p:cNvPr id="4" name="图片 3"/>
          <p:cNvPicPr>
            <a:picLocks noChangeAspect="1"/>
          </p:cNvPicPr>
          <p:nvPr/>
        </p:nvPicPr>
        <p:blipFill>
          <a:blip r:embed="rId1"/>
          <a:stretch>
            <a:fillRect/>
          </a:stretch>
        </p:blipFill>
        <p:spPr>
          <a:xfrm>
            <a:off x="4952365" y="1483360"/>
            <a:ext cx="3475355" cy="2536825"/>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延迟测试</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750" y="3353435"/>
            <a:ext cx="403225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83568" y="3483077"/>
            <a:ext cx="3744416"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000" b="1" dirty="0">
                <a:solidFill>
                  <a:schemeClr val="bg1"/>
                </a:solidFill>
              </a:rPr>
              <a:t>R-HUB</a:t>
            </a:r>
            <a:r>
              <a:rPr lang="zh-CN" altLang="en-US" sz="1000" b="1" dirty="0">
                <a:solidFill>
                  <a:schemeClr val="bg1"/>
                </a:solidFill>
              </a:rPr>
              <a:t>局域网多设备画面延迟测试，</a:t>
            </a:r>
            <a:endParaRPr lang="zh-CN" altLang="en-US" sz="1000" b="1" dirty="0">
              <a:solidFill>
                <a:schemeClr val="bg1"/>
              </a:solidFill>
            </a:endParaRPr>
          </a:p>
          <a:p>
            <a:pPr>
              <a:lnSpc>
                <a:spcPct val="120000"/>
              </a:lnSpc>
              <a:spcBef>
                <a:spcPts val="300"/>
              </a:spcBef>
            </a:pPr>
            <a:r>
              <a:rPr lang="zh-CN" altLang="en-US" sz="1000" b="1" dirty="0">
                <a:solidFill>
                  <a:schemeClr val="bg1"/>
                </a:solidFill>
              </a:rPr>
              <a:t>领先的同屏技术让延迟低于</a:t>
            </a:r>
            <a:r>
              <a:rPr lang="en-US" altLang="zh-CN" sz="1000" b="1" dirty="0">
                <a:solidFill>
                  <a:schemeClr val="bg1"/>
                </a:solidFill>
              </a:rPr>
              <a:t>0.3</a:t>
            </a:r>
            <a:r>
              <a:rPr lang="zh-CN" altLang="en-US" sz="1000" b="1" dirty="0">
                <a:solidFill>
                  <a:schemeClr val="bg1"/>
                </a:solidFill>
              </a:rPr>
              <a:t>秒且保证画面清晰</a:t>
            </a:r>
            <a:endParaRPr lang="zh-CN" altLang="en-US" sz="1000" b="1" dirty="0">
              <a:solidFill>
                <a:schemeClr val="bg1"/>
              </a:solidFill>
            </a:endParaRPr>
          </a:p>
        </p:txBody>
      </p:sp>
      <p:sp>
        <p:nvSpPr>
          <p:cNvPr id="21" name="原创设计师QQ598969553             _10"/>
          <p:cNvSpPr>
            <a:spLocks noChangeArrowheads="1"/>
          </p:cNvSpPr>
          <p:nvPr/>
        </p:nvSpPr>
        <p:spPr bwMode="auto">
          <a:xfrm>
            <a:off x="539750" y="1697355"/>
            <a:ext cx="3347720" cy="96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lumMod val="50000"/>
                  </a:schemeClr>
                </a:solidFill>
              </a:rPr>
              <a:t>桌面分享功能的核心在于画面共享的流畅</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性能优越的体现是与会者和主持人桌面内容达到高度同步</a:t>
            </a:r>
            <a:endParaRPr lang="zh-CN" altLang="en-US" sz="1200" dirty="0">
              <a:solidFill>
                <a:schemeClr val="bg1">
                  <a:lumMod val="50000"/>
                </a:schemeClr>
              </a:solidFill>
            </a:endParaRPr>
          </a:p>
          <a:p>
            <a:pPr>
              <a:lnSpc>
                <a:spcPct val="120000"/>
              </a:lnSpc>
              <a:spcBef>
                <a:spcPts val="300"/>
              </a:spcBef>
            </a:pPr>
            <a:endParaRPr lang="en-US" altLang="zh-CN" sz="1200" dirty="0">
              <a:solidFill>
                <a:schemeClr val="bg1">
                  <a:lumMod val="50000"/>
                </a:schemeClr>
              </a:solidFill>
            </a:endParaRPr>
          </a:p>
        </p:txBody>
      </p:sp>
      <p:pic>
        <p:nvPicPr>
          <p:cNvPr id="2" name="图片 1"/>
          <p:cNvPicPr>
            <a:picLocks noChangeAspect="1"/>
          </p:cNvPicPr>
          <p:nvPr/>
        </p:nvPicPr>
        <p:blipFill>
          <a:blip r:embed="rId1"/>
          <a:stretch>
            <a:fillRect/>
          </a:stretch>
        </p:blipFill>
        <p:spPr>
          <a:xfrm>
            <a:off x="4893310" y="1445895"/>
            <a:ext cx="3431540" cy="2574290"/>
          </a:xfrm>
          <a:prstGeom prst="rect">
            <a:avLst/>
          </a:prstGeom>
          <a:ln>
            <a:noFill/>
          </a:ln>
          <a:effectLst>
            <a:glow rad="139700">
              <a:schemeClr val="accent6">
                <a:satMod val="175000"/>
                <a:alpha val="40000"/>
              </a:schemeClr>
            </a:glow>
          </a:effectLst>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
            <a:ext cx="9144000" cy="514191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259632" y="3651076"/>
            <a:ext cx="762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应用三</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原创设计师QQ598969553             _4"/>
          <p:cNvSpPr/>
          <p:nvPr/>
        </p:nvSpPr>
        <p:spPr bwMode="auto">
          <a:xfrm>
            <a:off x="265688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原创设计师QQ598969553             _6"/>
          <p:cNvSpPr/>
          <p:nvPr/>
        </p:nvSpPr>
        <p:spPr bwMode="auto">
          <a:xfrm>
            <a:off x="655320" y="3738562"/>
            <a:ext cx="302419" cy="309249"/>
          </a:xfrm>
          <a:custGeom>
            <a:avLst/>
            <a:gdLst>
              <a:gd name="T0" fmla="*/ 199 w 206"/>
              <a:gd name="T1" fmla="*/ 159 h 211"/>
              <a:gd name="T2" fmla="*/ 152 w 206"/>
              <a:gd name="T3" fmla="*/ 112 h 211"/>
              <a:gd name="T4" fmla="*/ 152 w 206"/>
              <a:gd name="T5" fmla="*/ 112 h 211"/>
              <a:gd name="T6" fmla="*/ 149 w 206"/>
              <a:gd name="T7" fmla="*/ 109 h 211"/>
              <a:gd name="T8" fmla="*/ 149 w 206"/>
              <a:gd name="T9" fmla="*/ 109 h 211"/>
              <a:gd name="T10" fmla="*/ 144 w 206"/>
              <a:gd name="T11" fmla="*/ 107 h 211"/>
              <a:gd name="T12" fmla="*/ 138 w 206"/>
              <a:gd name="T13" fmla="*/ 114 h 211"/>
              <a:gd name="T14" fmla="*/ 138 w 206"/>
              <a:gd name="T15" fmla="*/ 116 h 211"/>
              <a:gd name="T16" fmla="*/ 138 w 206"/>
              <a:gd name="T17" fmla="*/ 116 h 211"/>
              <a:gd name="T18" fmla="*/ 139 w 206"/>
              <a:gd name="T19" fmla="*/ 117 h 211"/>
              <a:gd name="T20" fmla="*/ 139 w 206"/>
              <a:gd name="T21" fmla="*/ 118 h 211"/>
              <a:gd name="T22" fmla="*/ 139 w 206"/>
              <a:gd name="T23" fmla="*/ 118 h 211"/>
              <a:gd name="T24" fmla="*/ 189 w 206"/>
              <a:gd name="T25" fmla="*/ 168 h 211"/>
              <a:gd name="T26" fmla="*/ 189 w 206"/>
              <a:gd name="T27" fmla="*/ 177 h 211"/>
              <a:gd name="T28" fmla="*/ 170 w 206"/>
              <a:gd name="T29" fmla="*/ 196 h 211"/>
              <a:gd name="T30" fmla="*/ 161 w 206"/>
              <a:gd name="T31" fmla="*/ 196 h 211"/>
              <a:gd name="T32" fmla="*/ 111 w 206"/>
              <a:gd name="T33" fmla="*/ 146 h 211"/>
              <a:gd name="T34" fmla="*/ 110 w 206"/>
              <a:gd name="T35" fmla="*/ 145 h 211"/>
              <a:gd name="T36" fmla="*/ 105 w 206"/>
              <a:gd name="T37" fmla="*/ 142 h 211"/>
              <a:gd name="T38" fmla="*/ 102 w 206"/>
              <a:gd name="T39" fmla="*/ 142 h 211"/>
              <a:gd name="T40" fmla="*/ 80 w 206"/>
              <a:gd name="T41" fmla="*/ 146 h 211"/>
              <a:gd name="T42" fmla="*/ 13 w 206"/>
              <a:gd name="T43" fmla="*/ 80 h 211"/>
              <a:gd name="T44" fmla="*/ 16 w 206"/>
              <a:gd name="T45" fmla="*/ 63 h 211"/>
              <a:gd name="T46" fmla="*/ 36 w 206"/>
              <a:gd name="T47" fmla="*/ 84 h 211"/>
              <a:gd name="T48" fmla="*/ 64 w 206"/>
              <a:gd name="T49" fmla="*/ 84 h 211"/>
              <a:gd name="T50" fmla="*/ 83 w 206"/>
              <a:gd name="T51" fmla="*/ 65 h 211"/>
              <a:gd name="T52" fmla="*/ 83 w 206"/>
              <a:gd name="T53" fmla="*/ 37 h 211"/>
              <a:gd name="T54" fmla="*/ 62 w 206"/>
              <a:gd name="T55" fmla="*/ 16 h 211"/>
              <a:gd name="T56" fmla="*/ 80 w 206"/>
              <a:gd name="T57" fmla="*/ 14 h 211"/>
              <a:gd name="T58" fmla="*/ 146 w 206"/>
              <a:gd name="T59" fmla="*/ 80 h 211"/>
              <a:gd name="T60" fmla="*/ 146 w 206"/>
              <a:gd name="T61" fmla="*/ 86 h 211"/>
              <a:gd name="T62" fmla="*/ 152 w 206"/>
              <a:gd name="T63" fmla="*/ 92 h 211"/>
              <a:gd name="T64" fmla="*/ 159 w 206"/>
              <a:gd name="T65" fmla="*/ 86 h 211"/>
              <a:gd name="T66" fmla="*/ 159 w 206"/>
              <a:gd name="T67" fmla="*/ 86 h 211"/>
              <a:gd name="T68" fmla="*/ 159 w 206"/>
              <a:gd name="T69" fmla="*/ 80 h 211"/>
              <a:gd name="T70" fmla="*/ 80 w 206"/>
              <a:gd name="T71" fmla="*/ 0 h 211"/>
              <a:gd name="T72" fmla="*/ 48 w 206"/>
              <a:gd name="T73" fmla="*/ 7 h 211"/>
              <a:gd name="T74" fmla="*/ 44 w 206"/>
              <a:gd name="T75" fmla="*/ 12 h 211"/>
              <a:gd name="T76" fmla="*/ 46 w 206"/>
              <a:gd name="T77" fmla="*/ 18 h 211"/>
              <a:gd name="T78" fmla="*/ 74 w 206"/>
              <a:gd name="T79" fmla="*/ 46 h 211"/>
              <a:gd name="T80" fmla="*/ 74 w 206"/>
              <a:gd name="T81" fmla="*/ 56 h 211"/>
              <a:gd name="T82" fmla="*/ 55 w 206"/>
              <a:gd name="T83" fmla="*/ 74 h 211"/>
              <a:gd name="T84" fmla="*/ 46 w 206"/>
              <a:gd name="T85" fmla="*/ 74 h 211"/>
              <a:gd name="T86" fmla="*/ 18 w 206"/>
              <a:gd name="T87" fmla="*/ 46 h 211"/>
              <a:gd name="T88" fmla="*/ 12 w 206"/>
              <a:gd name="T89" fmla="*/ 44 h 211"/>
              <a:gd name="T90" fmla="*/ 7 w 206"/>
              <a:gd name="T91" fmla="*/ 48 h 211"/>
              <a:gd name="T92" fmla="*/ 0 w 206"/>
              <a:gd name="T93" fmla="*/ 80 h 211"/>
              <a:gd name="T94" fmla="*/ 80 w 206"/>
              <a:gd name="T95" fmla="*/ 159 h 211"/>
              <a:gd name="T96" fmla="*/ 102 w 206"/>
              <a:gd name="T97" fmla="*/ 156 h 211"/>
              <a:gd name="T98" fmla="*/ 152 w 206"/>
              <a:gd name="T99" fmla="*/ 205 h 211"/>
              <a:gd name="T100" fmla="*/ 166 w 206"/>
              <a:gd name="T101" fmla="*/ 211 h 211"/>
              <a:gd name="T102" fmla="*/ 180 w 206"/>
              <a:gd name="T103" fmla="*/ 205 h 211"/>
              <a:gd name="T104" fmla="*/ 199 w 206"/>
              <a:gd name="T105" fmla="*/ 187 h 211"/>
              <a:gd name="T106" fmla="*/ 199 w 206"/>
              <a:gd name="T107" fmla="*/ 1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11">
                <a:moveTo>
                  <a:pt x="199" y="159"/>
                </a:moveTo>
                <a:cubicBezTo>
                  <a:pt x="152" y="112"/>
                  <a:pt x="152" y="112"/>
                  <a:pt x="152" y="112"/>
                </a:cubicBezTo>
                <a:cubicBezTo>
                  <a:pt x="152" y="112"/>
                  <a:pt x="152" y="112"/>
                  <a:pt x="152" y="112"/>
                </a:cubicBezTo>
                <a:cubicBezTo>
                  <a:pt x="149" y="109"/>
                  <a:pt x="149" y="109"/>
                  <a:pt x="149" y="109"/>
                </a:cubicBezTo>
                <a:cubicBezTo>
                  <a:pt x="149" y="109"/>
                  <a:pt x="149" y="109"/>
                  <a:pt x="149" y="109"/>
                </a:cubicBezTo>
                <a:cubicBezTo>
                  <a:pt x="148" y="108"/>
                  <a:pt x="146" y="107"/>
                  <a:pt x="144" y="107"/>
                </a:cubicBezTo>
                <a:cubicBezTo>
                  <a:pt x="141" y="107"/>
                  <a:pt x="138" y="110"/>
                  <a:pt x="138" y="114"/>
                </a:cubicBezTo>
                <a:cubicBezTo>
                  <a:pt x="138" y="114"/>
                  <a:pt x="138" y="115"/>
                  <a:pt x="138" y="116"/>
                </a:cubicBezTo>
                <a:cubicBezTo>
                  <a:pt x="138" y="116"/>
                  <a:pt x="138" y="116"/>
                  <a:pt x="138" y="116"/>
                </a:cubicBezTo>
                <a:cubicBezTo>
                  <a:pt x="138" y="117"/>
                  <a:pt x="139" y="117"/>
                  <a:pt x="139" y="117"/>
                </a:cubicBezTo>
                <a:cubicBezTo>
                  <a:pt x="139" y="118"/>
                  <a:pt x="139" y="118"/>
                  <a:pt x="139" y="118"/>
                </a:cubicBezTo>
                <a:cubicBezTo>
                  <a:pt x="139" y="118"/>
                  <a:pt x="139" y="118"/>
                  <a:pt x="139" y="118"/>
                </a:cubicBezTo>
                <a:cubicBezTo>
                  <a:pt x="189" y="168"/>
                  <a:pt x="189" y="168"/>
                  <a:pt x="189" y="168"/>
                </a:cubicBezTo>
                <a:cubicBezTo>
                  <a:pt x="192" y="170"/>
                  <a:pt x="192" y="175"/>
                  <a:pt x="189" y="177"/>
                </a:cubicBezTo>
                <a:cubicBezTo>
                  <a:pt x="170" y="196"/>
                  <a:pt x="170" y="196"/>
                  <a:pt x="170" y="196"/>
                </a:cubicBezTo>
                <a:cubicBezTo>
                  <a:pt x="168" y="198"/>
                  <a:pt x="164" y="198"/>
                  <a:pt x="161" y="196"/>
                </a:cubicBezTo>
                <a:cubicBezTo>
                  <a:pt x="111" y="146"/>
                  <a:pt x="111" y="146"/>
                  <a:pt x="111" y="146"/>
                </a:cubicBezTo>
                <a:cubicBezTo>
                  <a:pt x="111" y="146"/>
                  <a:pt x="111" y="145"/>
                  <a:pt x="110" y="145"/>
                </a:cubicBezTo>
                <a:cubicBezTo>
                  <a:pt x="109" y="143"/>
                  <a:pt x="107" y="142"/>
                  <a:pt x="105" y="142"/>
                </a:cubicBezTo>
                <a:cubicBezTo>
                  <a:pt x="104" y="142"/>
                  <a:pt x="103" y="142"/>
                  <a:pt x="102" y="142"/>
                </a:cubicBezTo>
                <a:cubicBezTo>
                  <a:pt x="95" y="145"/>
                  <a:pt x="87" y="146"/>
                  <a:pt x="80" y="146"/>
                </a:cubicBezTo>
                <a:cubicBezTo>
                  <a:pt x="43" y="146"/>
                  <a:pt x="13" y="116"/>
                  <a:pt x="13" y="80"/>
                </a:cubicBezTo>
                <a:cubicBezTo>
                  <a:pt x="13" y="74"/>
                  <a:pt x="14" y="68"/>
                  <a:pt x="16" y="63"/>
                </a:cubicBezTo>
                <a:cubicBezTo>
                  <a:pt x="36" y="84"/>
                  <a:pt x="36" y="84"/>
                  <a:pt x="36" y="84"/>
                </a:cubicBezTo>
                <a:cubicBezTo>
                  <a:pt x="44" y="91"/>
                  <a:pt x="57" y="91"/>
                  <a:pt x="64" y="84"/>
                </a:cubicBezTo>
                <a:cubicBezTo>
                  <a:pt x="83" y="65"/>
                  <a:pt x="83" y="65"/>
                  <a:pt x="83" y="65"/>
                </a:cubicBezTo>
                <a:cubicBezTo>
                  <a:pt x="91" y="57"/>
                  <a:pt x="91" y="45"/>
                  <a:pt x="83" y="37"/>
                </a:cubicBezTo>
                <a:cubicBezTo>
                  <a:pt x="62" y="16"/>
                  <a:pt x="62" y="16"/>
                  <a:pt x="62" y="16"/>
                </a:cubicBezTo>
                <a:cubicBezTo>
                  <a:pt x="68" y="14"/>
                  <a:pt x="74" y="14"/>
                  <a:pt x="80" y="14"/>
                </a:cubicBezTo>
                <a:cubicBezTo>
                  <a:pt x="116" y="14"/>
                  <a:pt x="146" y="43"/>
                  <a:pt x="146" y="80"/>
                </a:cubicBezTo>
                <a:cubicBezTo>
                  <a:pt x="146" y="81"/>
                  <a:pt x="146" y="85"/>
                  <a:pt x="146" y="86"/>
                </a:cubicBezTo>
                <a:cubicBezTo>
                  <a:pt x="146" y="89"/>
                  <a:pt x="149" y="92"/>
                  <a:pt x="152" y="92"/>
                </a:cubicBezTo>
                <a:cubicBezTo>
                  <a:pt x="156" y="92"/>
                  <a:pt x="159" y="89"/>
                  <a:pt x="159" y="86"/>
                </a:cubicBezTo>
                <a:cubicBezTo>
                  <a:pt x="159" y="86"/>
                  <a:pt x="159" y="86"/>
                  <a:pt x="159" y="86"/>
                </a:cubicBezTo>
                <a:cubicBezTo>
                  <a:pt x="159" y="84"/>
                  <a:pt x="159" y="82"/>
                  <a:pt x="159" y="80"/>
                </a:cubicBezTo>
                <a:cubicBezTo>
                  <a:pt x="159" y="36"/>
                  <a:pt x="123" y="0"/>
                  <a:pt x="80" y="0"/>
                </a:cubicBezTo>
                <a:cubicBezTo>
                  <a:pt x="69" y="0"/>
                  <a:pt x="58" y="3"/>
                  <a:pt x="48" y="7"/>
                </a:cubicBezTo>
                <a:cubicBezTo>
                  <a:pt x="46" y="8"/>
                  <a:pt x="44" y="10"/>
                  <a:pt x="44" y="12"/>
                </a:cubicBezTo>
                <a:cubicBezTo>
                  <a:pt x="43" y="14"/>
                  <a:pt x="44" y="16"/>
                  <a:pt x="46" y="18"/>
                </a:cubicBezTo>
                <a:cubicBezTo>
                  <a:pt x="74" y="46"/>
                  <a:pt x="74" y="46"/>
                  <a:pt x="74" y="46"/>
                </a:cubicBezTo>
                <a:cubicBezTo>
                  <a:pt x="76" y="49"/>
                  <a:pt x="76" y="53"/>
                  <a:pt x="74" y="56"/>
                </a:cubicBezTo>
                <a:cubicBezTo>
                  <a:pt x="55" y="74"/>
                  <a:pt x="55" y="74"/>
                  <a:pt x="55" y="74"/>
                </a:cubicBezTo>
                <a:cubicBezTo>
                  <a:pt x="53" y="77"/>
                  <a:pt x="48" y="77"/>
                  <a:pt x="46" y="74"/>
                </a:cubicBezTo>
                <a:cubicBezTo>
                  <a:pt x="18" y="46"/>
                  <a:pt x="18" y="46"/>
                  <a:pt x="18" y="46"/>
                </a:cubicBezTo>
                <a:cubicBezTo>
                  <a:pt x="16" y="45"/>
                  <a:pt x="14" y="44"/>
                  <a:pt x="12" y="44"/>
                </a:cubicBezTo>
                <a:cubicBezTo>
                  <a:pt x="9" y="45"/>
                  <a:pt x="8" y="46"/>
                  <a:pt x="7" y="48"/>
                </a:cubicBezTo>
                <a:cubicBezTo>
                  <a:pt x="2" y="58"/>
                  <a:pt x="0" y="69"/>
                  <a:pt x="0" y="80"/>
                </a:cubicBezTo>
                <a:cubicBezTo>
                  <a:pt x="0" y="124"/>
                  <a:pt x="36" y="159"/>
                  <a:pt x="80" y="159"/>
                </a:cubicBezTo>
                <a:cubicBezTo>
                  <a:pt x="87" y="159"/>
                  <a:pt x="95" y="158"/>
                  <a:pt x="102" y="156"/>
                </a:cubicBezTo>
                <a:cubicBezTo>
                  <a:pt x="152" y="205"/>
                  <a:pt x="152" y="205"/>
                  <a:pt x="152" y="205"/>
                </a:cubicBezTo>
                <a:cubicBezTo>
                  <a:pt x="155" y="209"/>
                  <a:pt x="160" y="211"/>
                  <a:pt x="166" y="211"/>
                </a:cubicBezTo>
                <a:cubicBezTo>
                  <a:pt x="171" y="211"/>
                  <a:pt x="176" y="209"/>
                  <a:pt x="180" y="205"/>
                </a:cubicBezTo>
                <a:cubicBezTo>
                  <a:pt x="199" y="187"/>
                  <a:pt x="199" y="187"/>
                  <a:pt x="199" y="187"/>
                </a:cubicBezTo>
                <a:cubicBezTo>
                  <a:pt x="206" y="179"/>
                  <a:pt x="206" y="166"/>
                  <a:pt x="199" y="15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 name="文本框 4"/>
          <p:cNvSpPr txBox="1"/>
          <p:nvPr/>
        </p:nvSpPr>
        <p:spPr>
          <a:xfrm>
            <a:off x="2656840" y="1646555"/>
            <a:ext cx="4312285" cy="706755"/>
          </a:xfrm>
          <a:prstGeom prst="rect">
            <a:avLst/>
          </a:prstGeom>
          <a:noFill/>
        </p:spPr>
        <p:txBody>
          <a:bodyPr wrap="square" rtlCol="0">
            <a:spAutoFit/>
          </a:bodyPr>
          <a:p>
            <a:r>
              <a:rPr lang="zh-CN" altLang="en-US" sz="4000">
                <a:solidFill>
                  <a:schemeClr val="bg1"/>
                </a:solidFill>
                <a:latin typeface="华文行楷" panose="02010800040101010101" charset="-122"/>
                <a:ea typeface="华文行楷" panose="02010800040101010101" charset="-122"/>
              </a:rPr>
              <a:t>多人手写互动会议</a:t>
            </a:r>
            <a:endParaRPr lang="zh-CN" altLang="en-US" sz="4000">
              <a:solidFill>
                <a:schemeClr val="bg1"/>
              </a:solidFill>
              <a:latin typeface="华文行楷" panose="02010800040101010101" charset="-122"/>
              <a:ea typeface="华文行楷" panose="02010800040101010101" charset="-122"/>
            </a:endParaRPr>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6" grpId="1" bldLvl="0" animBg="1"/>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应用描述</a:t>
            </a:r>
            <a:endPar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5" name="原创设计师QQ598969553             _4"/>
          <p:cNvSpPr>
            <a:spLocks noChangeArrowheads="1"/>
          </p:cNvSpPr>
          <p:nvPr/>
        </p:nvSpPr>
        <p:spPr bwMode="auto">
          <a:xfrm>
            <a:off x="467544" y="540445"/>
            <a:ext cx="1800606" cy="12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This is a subtitle for your presentation</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6" name="原创设计师QQ598969553             _5"/>
          <p:cNvSpPr/>
          <p:nvPr/>
        </p:nvSpPr>
        <p:spPr>
          <a:xfrm>
            <a:off x="-2487" y="1303950"/>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原创设计师QQ598969553             _6"/>
          <p:cNvSpPr>
            <a:spLocks noChangeArrowheads="1"/>
          </p:cNvSpPr>
          <p:nvPr/>
        </p:nvSpPr>
        <p:spPr bwMode="auto">
          <a:xfrm>
            <a:off x="716280" y="1503045"/>
            <a:ext cx="808545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solidFill>
              </a:rPr>
              <a:t>某些特定场合下，参会者需要图像资料高清显示供多人观看，且可同时在屏幕上进行翻页、标记、涂写等操作</a:t>
            </a:r>
            <a:endParaRPr lang="zh-CN" altLang="en-US" sz="1200" dirty="0">
              <a:solidFill>
                <a:schemeClr val="bg1"/>
              </a:solidFill>
            </a:endParaRPr>
          </a:p>
        </p:txBody>
      </p:sp>
      <p:sp>
        <p:nvSpPr>
          <p:cNvPr id="8" name="原创设计师QQ598969553             _7"/>
          <p:cNvSpPr>
            <a:spLocks noChangeArrowheads="1"/>
          </p:cNvSpPr>
          <p:nvPr/>
        </p:nvSpPr>
        <p:spPr bwMode="auto">
          <a:xfrm>
            <a:off x="1396365" y="2636520"/>
            <a:ext cx="315785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buClr>
                <a:schemeClr val="bg1">
                  <a:lumMod val="50000"/>
                </a:schemeClr>
              </a:buClr>
            </a:pPr>
            <a:r>
              <a:rPr lang="zh-CN" altLang="en-US" sz="1200" dirty="0">
                <a:solidFill>
                  <a:schemeClr val="bg1">
                    <a:lumMod val="50000"/>
                  </a:schemeClr>
                </a:solidFill>
              </a:rPr>
              <a:t>通过触摸屏实现</a:t>
            </a:r>
            <a:r>
              <a:rPr lang="en-US" altLang="zh-CN" sz="1200" dirty="0">
                <a:solidFill>
                  <a:schemeClr val="bg1">
                    <a:lumMod val="50000"/>
                  </a:schemeClr>
                </a:solidFill>
              </a:rPr>
              <a:t>PPT</a:t>
            </a:r>
            <a:r>
              <a:rPr lang="zh-CN" altLang="en-US" sz="1200" dirty="0">
                <a:solidFill>
                  <a:schemeClr val="bg1">
                    <a:lumMod val="50000"/>
                  </a:schemeClr>
                </a:solidFill>
              </a:rPr>
              <a:t>等翻页，提高主持人效率</a:t>
            </a:r>
            <a:endParaRPr lang="zh-CN" altLang="en-US" sz="1200" dirty="0">
              <a:solidFill>
                <a:schemeClr val="bg1">
                  <a:lumMod val="50000"/>
                </a:schemeClr>
              </a:solidFill>
            </a:endParaRPr>
          </a:p>
        </p:txBody>
      </p:sp>
      <p:sp>
        <p:nvSpPr>
          <p:cNvPr id="9" name="原创设计师QQ598969553             _8"/>
          <p:cNvSpPr>
            <a:spLocks noChangeArrowheads="1"/>
          </p:cNvSpPr>
          <p:nvPr/>
        </p:nvSpPr>
        <p:spPr bwMode="auto">
          <a:xfrm>
            <a:off x="845908" y="2613660"/>
            <a:ext cx="342688" cy="34480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0" name="原创设计师QQ598969553             _9"/>
          <p:cNvSpPr>
            <a:spLocks noChangeArrowheads="1"/>
          </p:cNvSpPr>
          <p:nvPr/>
        </p:nvSpPr>
        <p:spPr bwMode="auto">
          <a:xfrm>
            <a:off x="845908" y="3268224"/>
            <a:ext cx="342688" cy="344806"/>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1" name="原创设计师QQ598969553             _10"/>
          <p:cNvSpPr>
            <a:spLocks noChangeArrowheads="1"/>
          </p:cNvSpPr>
          <p:nvPr/>
        </p:nvSpPr>
        <p:spPr bwMode="auto">
          <a:xfrm>
            <a:off x="845908" y="3916296"/>
            <a:ext cx="342688" cy="344806"/>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6" name="原创设计师QQ598969553             _11"/>
          <p:cNvSpPr>
            <a:spLocks noEditPoints="1"/>
          </p:cNvSpPr>
          <p:nvPr/>
        </p:nvSpPr>
        <p:spPr bwMode="auto">
          <a:xfrm>
            <a:off x="947653" y="2720351"/>
            <a:ext cx="139196" cy="131422"/>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原创设计师QQ598969553             _12"/>
          <p:cNvSpPr>
            <a:spLocks noEditPoints="1"/>
          </p:cNvSpPr>
          <p:nvPr/>
        </p:nvSpPr>
        <p:spPr bwMode="auto">
          <a:xfrm>
            <a:off x="947654" y="3370676"/>
            <a:ext cx="139194" cy="139900"/>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原创设计师QQ598969553             _13"/>
          <p:cNvSpPr>
            <a:spLocks noEditPoints="1"/>
          </p:cNvSpPr>
          <p:nvPr/>
        </p:nvSpPr>
        <p:spPr bwMode="auto">
          <a:xfrm>
            <a:off x="942002" y="4013095"/>
            <a:ext cx="150500" cy="15120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原创设计师QQ598969553             _14"/>
          <p:cNvSpPr>
            <a:spLocks noChangeArrowheads="1"/>
          </p:cNvSpPr>
          <p:nvPr/>
        </p:nvSpPr>
        <p:spPr bwMode="auto">
          <a:xfrm>
            <a:off x="1396292" y="3219663"/>
            <a:ext cx="2877354"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buClr>
                <a:schemeClr val="bg1">
                  <a:lumMod val="50000"/>
                </a:schemeClr>
              </a:buClr>
            </a:pPr>
            <a:r>
              <a:rPr lang="zh-CN" altLang="en-US" sz="1200" dirty="0">
                <a:solidFill>
                  <a:schemeClr val="bg1">
                    <a:lumMod val="50000"/>
                  </a:schemeClr>
                </a:solidFill>
              </a:rPr>
              <a:t>通过触摸屏进行文字、线条标注等，书写更流畅，演示更直观</a:t>
            </a:r>
            <a:endParaRPr lang="zh-CN" altLang="en-US" sz="1200" dirty="0">
              <a:solidFill>
                <a:schemeClr val="bg1">
                  <a:lumMod val="50000"/>
                </a:schemeClr>
              </a:solidFill>
            </a:endParaRPr>
          </a:p>
        </p:txBody>
      </p:sp>
      <p:pic>
        <p:nvPicPr>
          <p:cNvPr id="2" name="图片 1"/>
          <p:cNvPicPr>
            <a:picLocks noChangeAspect="1"/>
          </p:cNvPicPr>
          <p:nvPr/>
        </p:nvPicPr>
        <p:blipFill>
          <a:blip r:embed="rId1"/>
          <a:stretch>
            <a:fillRect/>
          </a:stretch>
        </p:blipFill>
        <p:spPr>
          <a:xfrm>
            <a:off x="4861560" y="1966595"/>
            <a:ext cx="4043680" cy="2697480"/>
          </a:xfrm>
          <a:prstGeom prst="rect">
            <a:avLst/>
          </a:prstGeom>
        </p:spPr>
      </p:pic>
      <p:sp>
        <p:nvSpPr>
          <p:cNvPr id="3" name="原创设计师QQ598969553             _14"/>
          <p:cNvSpPr>
            <a:spLocks noChangeArrowheads="1"/>
          </p:cNvSpPr>
          <p:nvPr/>
        </p:nvSpPr>
        <p:spPr bwMode="auto">
          <a:xfrm>
            <a:off x="1396292" y="3988013"/>
            <a:ext cx="2877354"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nSpc>
                <a:spcPct val="120000"/>
              </a:lnSpc>
              <a:spcBef>
                <a:spcPts val="500"/>
              </a:spcBef>
              <a:buClr>
                <a:schemeClr val="bg1">
                  <a:lumMod val="50000"/>
                </a:schemeClr>
              </a:buClr>
            </a:pPr>
            <a:r>
              <a:rPr lang="zh-CN" altLang="en-US" sz="1200" dirty="0">
                <a:solidFill>
                  <a:schemeClr val="bg1">
                    <a:lumMod val="50000"/>
                  </a:schemeClr>
                </a:solidFill>
              </a:rPr>
              <a:t>摆脱会议投影、显示器、鼠标线缆的限制</a:t>
            </a:r>
            <a:endParaRPr lang="zh-CN" altLang="en-US" sz="12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16" presetClass="entr" presetSubtype="37"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2" fill="hold" grpId="0" nodeType="withEffect" p14:presetBounceEnd="60000">
                                      <p:stCondLst>
                                        <p:cond delay="1100"/>
                                      </p:stCondLst>
                                      <p:childTnLst>
                                        <p:set>
                                          <p:cBhvr>
                                            <p:cTn id="31" dur="1" fill="hold">
                                              <p:stCondLst>
                                                <p:cond delay="0"/>
                                              </p:stCondLst>
                                            </p:cTn>
                                            <p:tgtEl>
                                              <p:spTgt spid="7"/>
                                            </p:tgtEl>
                                            <p:attrNameLst>
                                              <p:attrName>style.visibility</p:attrName>
                                            </p:attrNameLst>
                                          </p:cBhvr>
                                          <p:to>
                                            <p:strVal val="visible"/>
                                          </p:to>
                                        </p:set>
                                        <p:anim calcmode="lin" valueType="num" p14:bounceEnd="6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11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42" presetClass="entr" presetSubtype="0" fill="hold" grpId="0" nodeType="withEffect">
                                      <p:stCondLst>
                                        <p:cond delay="16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16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16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42" presetClass="entr" presetSubtype="0" fill="hold" grpId="0" nodeType="withEffect">
                                      <p:stCondLst>
                                        <p:cond delay="21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21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par>
                                    <p:cTn id="69" presetID="53" presetClass="entr" presetSubtype="16" fill="hold" grpId="0" nodeType="withEffect">
                                      <p:stCondLst>
                                        <p:cond delay="21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7" grpId="0"/>
          <p:bldP spid="8" grpId="0"/>
          <p:bldP spid="9" grpId="0" animBg="1"/>
          <p:bldP spid="10" grpId="0" animBg="1"/>
          <p:bldP spid="11" grpId="0" animBg="1"/>
          <p:bldP spid="16" grpId="0" animBg="1"/>
          <p:bldP spid="17" grpId="0" animBg="1"/>
          <p:bldP spid="18" grpId="0" animBg="1"/>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anim calcmode="lin" valueType="num">
                                          <p:cBhvr>
                                            <p:cTn id="25" dur="300" fill="hold"/>
                                            <p:tgtEl>
                                              <p:spTgt spid="15"/>
                                            </p:tgtEl>
                                            <p:attrNameLst>
                                              <p:attrName>ppt_x</p:attrName>
                                            </p:attrNameLst>
                                          </p:cBhvr>
                                          <p:tavLst>
                                            <p:tav tm="0">
                                              <p:val>
                                                <p:strVal val="#ppt_x"/>
                                              </p:val>
                                            </p:tav>
                                            <p:tav tm="100000">
                                              <p:val>
                                                <p:strVal val="#ppt_x"/>
                                              </p:val>
                                            </p:tav>
                                          </p:tavLst>
                                        </p:anim>
                                        <p:anim calcmode="lin" valueType="num">
                                          <p:cBhvr>
                                            <p:cTn id="26" dur="300" fill="hold"/>
                                            <p:tgtEl>
                                              <p:spTgt spid="15"/>
                                            </p:tgtEl>
                                            <p:attrNameLst>
                                              <p:attrName>ppt_y</p:attrName>
                                            </p:attrNameLst>
                                          </p:cBhvr>
                                          <p:tavLst>
                                            <p:tav tm="0">
                                              <p:val>
                                                <p:strVal val="#ppt_y+.1"/>
                                              </p:val>
                                            </p:tav>
                                            <p:tav tm="100000">
                                              <p:val>
                                                <p:strVal val="#ppt_y"/>
                                              </p:val>
                                            </p:tav>
                                          </p:tavLst>
                                        </p:anim>
                                      </p:childTnLst>
                                    </p:cTn>
                                  </p:par>
                                  <p:par>
                                    <p:cTn id="27" presetID="16" presetClass="entr" presetSubtype="37"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2" fill="hold" grpId="0" nodeType="withEffect">
                                      <p:stCondLst>
                                        <p:cond delay="11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11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42" presetClass="entr" presetSubtype="0" fill="hold" grpId="0" nodeType="withEffect">
                                      <p:stCondLst>
                                        <p:cond delay="16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16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16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42" presetClass="entr" presetSubtype="0" fill="hold" grpId="0" nodeType="withEffect">
                                      <p:stCondLst>
                                        <p:cond delay="21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21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par>
                                    <p:cTn id="69" presetID="53" presetClass="entr" presetSubtype="16" fill="hold" grpId="0" nodeType="withEffect">
                                      <p:stCondLst>
                                        <p:cond delay="21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5" grpId="0"/>
          <p:bldP spid="6" grpId="0" animBg="1"/>
          <p:bldP spid="7" grpId="0"/>
          <p:bldP spid="8" grpId="0"/>
          <p:bldP spid="9" grpId="0" animBg="1"/>
          <p:bldP spid="10" grpId="0" animBg="1"/>
          <p:bldP spid="11" grpId="0" animBg="1"/>
          <p:bldP spid="16" grpId="0" animBg="1"/>
          <p:bldP spid="17" grpId="0" animBg="1"/>
          <p:bldP spid="18" grpId="0" animBg="1"/>
          <p:bldP spid="1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设计</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交流</a:t>
            </a:r>
            <a:endPar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83568" y="3424022"/>
            <a:ext cx="3744416"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sz="1000" dirty="0">
                <a:solidFill>
                  <a:schemeClr val="bg1"/>
                </a:solidFill>
              </a:rPr>
              <a:t>R-HUB</a:t>
            </a:r>
            <a:r>
              <a:rPr lang="zh-CN" altLang="en-US" sz="1000" dirty="0">
                <a:solidFill>
                  <a:schemeClr val="bg1"/>
                </a:solidFill>
              </a:rPr>
              <a:t>配合触摸屏显示器，完美实现会议过程中多人同步讨论设计作品</a:t>
            </a:r>
            <a:endParaRPr lang="zh-CN" altLang="en-US" sz="1000" dirty="0">
              <a:solidFill>
                <a:schemeClr val="bg1"/>
              </a:solidFill>
            </a:endParaRPr>
          </a:p>
        </p:txBody>
      </p:sp>
      <p:sp>
        <p:nvSpPr>
          <p:cNvPr id="21" name="原创设计师QQ598969553             _10"/>
          <p:cNvSpPr>
            <a:spLocks noChangeArrowheads="1"/>
          </p:cNvSpPr>
          <p:nvPr/>
        </p:nvSpPr>
        <p:spPr bwMode="auto">
          <a:xfrm>
            <a:off x="683062" y="1483403"/>
            <a:ext cx="3744416"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lumMod val="50000"/>
                  </a:schemeClr>
                </a:solidFill>
              </a:rPr>
              <a:t>设计们垮地域进行会议讨论交流时，利用触摸显示器高清显示设计图纸，更方便的通过</a:t>
            </a:r>
            <a:r>
              <a:rPr lang="en-US" altLang="zh-CN" sz="1200" dirty="0">
                <a:solidFill>
                  <a:schemeClr val="bg1">
                    <a:lumMod val="50000"/>
                  </a:schemeClr>
                </a:solidFill>
              </a:rPr>
              <a:t>R-HUB</a:t>
            </a:r>
            <a:r>
              <a:rPr lang="zh-CN" altLang="en-US" sz="1200" dirty="0">
                <a:solidFill>
                  <a:schemeClr val="bg1">
                    <a:lumMod val="50000"/>
                  </a:schemeClr>
                </a:solidFill>
              </a:rPr>
              <a:t>的白板和标准等功能进行讨论。</a:t>
            </a:r>
            <a:endParaRPr lang="zh-CN" altLang="en-US" sz="1200" dirty="0">
              <a:solidFill>
                <a:schemeClr val="bg1">
                  <a:lumMod val="50000"/>
                </a:schemeClr>
              </a:solidFill>
            </a:endParaRPr>
          </a:p>
        </p:txBody>
      </p:sp>
      <p:pic>
        <p:nvPicPr>
          <p:cNvPr id="2" name="图片 1"/>
          <p:cNvPicPr>
            <a:picLocks noChangeAspect="1"/>
          </p:cNvPicPr>
          <p:nvPr/>
        </p:nvPicPr>
        <p:blipFill>
          <a:blip r:embed="rId1"/>
          <a:stretch>
            <a:fillRect/>
          </a:stretch>
        </p:blipFill>
        <p:spPr>
          <a:xfrm>
            <a:off x="4832985" y="1095375"/>
            <a:ext cx="3933825" cy="2950845"/>
          </a:xfrm>
          <a:prstGeom prst="rect">
            <a:avLst/>
          </a:prstGeom>
          <a:effectLst>
            <a:outerShdw blurRad="76200" dir="13500000" sy="23000" kx="1200000" algn="br" rotWithShape="0">
              <a:prstClr val="black">
                <a:alpha val="20000"/>
              </a:prstClr>
            </a:outerShdw>
          </a:effectLst>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原创设计师QQ598969553             _3"/>
          <p:cNvSpPr>
            <a:spLocks noChangeArrowheads="1"/>
          </p:cNvSpPr>
          <p:nvPr/>
        </p:nvSpPr>
        <p:spPr bwMode="auto">
          <a:xfrm>
            <a:off x="463550" y="194692"/>
            <a:ext cx="5129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目录</a:t>
            </a:r>
            <a:endParaRPr lang="en-US" altLang="zh-CN"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a:spLocks noChangeArrowheads="1"/>
          </p:cNvSpPr>
          <p:nvPr/>
        </p:nvSpPr>
        <p:spPr bwMode="auto">
          <a:xfrm>
            <a:off x="1054100" y="194692"/>
            <a:ext cx="11265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dirty="0">
                <a:solidFill>
                  <a:schemeClr val="accent2"/>
                </a:solidFill>
                <a:latin typeface="+mj-lt"/>
                <a:ea typeface="微软雅黑" panose="020B0503020204020204" pitchFamily="34" charset="-122"/>
                <a:cs typeface="宋体" panose="02010600030101010101" pitchFamily="2" charset="-122"/>
              </a:rPr>
              <a:t>CONTENTS</a:t>
            </a:r>
            <a:endParaRPr lang="en-US" altLang="zh-CN" sz="2000" dirty="0">
              <a:solidFill>
                <a:schemeClr val="accent2"/>
              </a:solidFill>
              <a:latin typeface="+mj-lt"/>
              <a:ea typeface="微软雅黑" panose="020B0503020204020204" pitchFamily="34" charset="-122"/>
              <a:cs typeface="宋体" panose="02010600030101010101" pitchFamily="2" charset="-122"/>
            </a:endParaRPr>
          </a:p>
        </p:txBody>
      </p:sp>
      <p:sp>
        <p:nvSpPr>
          <p:cNvPr id="26" name="原创设计师QQ598969553             _6"/>
          <p:cNvSpPr/>
          <p:nvPr/>
        </p:nvSpPr>
        <p:spPr>
          <a:xfrm>
            <a:off x="1818820" y="872262"/>
            <a:ext cx="2184852" cy="768350"/>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hlinkClick r:id="rId1" action="ppaction://hlinksldjump"/>
              </a:rPr>
              <a:t>高清视频 </a:t>
            </a:r>
            <a:endParaRPr lang="zh-CN" altLang="en-US" sz="1600" dirty="0">
              <a:solidFill>
                <a:schemeClr val="tx2"/>
              </a:solidFill>
              <a:latin typeface="微软雅黑" panose="020B0503020204020204" pitchFamily="34" charset="-122"/>
              <a:ea typeface="微软雅黑" panose="020B0503020204020204" pitchFamily="34" charset="-122"/>
              <a:hlinkClick r:id="rId1" action="ppaction://hlinksldjump"/>
            </a:endParaRPr>
          </a:p>
          <a:p>
            <a:pPr>
              <a:lnSpc>
                <a:spcPct val="150000"/>
              </a:lnSpc>
              <a:spcAft>
                <a:spcPts val="600"/>
              </a:spcAft>
            </a:pPr>
            <a:r>
              <a:rPr lang="en-US" sz="1000" dirty="0">
                <a:solidFill>
                  <a:schemeClr val="tx2">
                    <a:lumMod val="60000"/>
                    <a:lumOff val="40000"/>
                  </a:schemeClr>
                </a:solidFill>
                <a:latin typeface="微软雅黑" panose="020B0503020204020204" pitchFamily="34" charset="-122"/>
                <a:ea typeface="微软雅黑" panose="020B0503020204020204" pitchFamily="34" charset="-122"/>
              </a:rPr>
              <a:t>1080P</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a:t>
            </a:r>
            <a:r>
              <a:rPr lang="en-US" altLang="zh-CN" sz="1000" dirty="0">
                <a:solidFill>
                  <a:schemeClr val="tx2">
                    <a:lumMod val="60000"/>
                    <a:lumOff val="40000"/>
                  </a:schemeClr>
                </a:solidFill>
                <a:latin typeface="微软雅黑" panose="020B0503020204020204" pitchFamily="34" charset="-122"/>
                <a:ea typeface="微软雅黑" panose="020B0503020204020204" pitchFamily="34" charset="-122"/>
              </a:rPr>
              <a:t>30</a:t>
            </a: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路视频并发</a:t>
            </a:r>
            <a:endPar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27" name="原创设计师QQ598969553             _7"/>
          <p:cNvSpPr/>
          <p:nvPr/>
        </p:nvSpPr>
        <p:spPr>
          <a:xfrm>
            <a:off x="1847876" y="2354956"/>
            <a:ext cx="2155796" cy="768350"/>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hlinkClick r:id="rId2" action="ppaction://hlinksldjump"/>
              </a:rPr>
              <a:t>桌面分享</a:t>
            </a:r>
            <a:r>
              <a:rPr lang="zh-CN" altLang="en-US" sz="1600" dirty="0">
                <a:solidFill>
                  <a:schemeClr val="tx2"/>
                </a:solidFill>
                <a:latin typeface="微软雅黑" panose="020B0503020204020204" pitchFamily="34" charset="-122"/>
                <a:ea typeface="微软雅黑" panose="020B0503020204020204" pitchFamily="34" charset="-122"/>
              </a:rPr>
              <a:t> </a:t>
            </a:r>
            <a:endParaRPr lang="en-US" altLang="zh-CN"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画面流畅无卡顿</a:t>
            </a:r>
            <a:endPar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28" name="原创设计师QQ598969553             _8"/>
          <p:cNvSpPr/>
          <p:nvPr/>
        </p:nvSpPr>
        <p:spPr>
          <a:xfrm>
            <a:off x="1847876" y="3837253"/>
            <a:ext cx="2220124" cy="768350"/>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hlinkClick r:id="rId3" action="ppaction://hlinksldjump"/>
              </a:rPr>
              <a:t>手写互动</a:t>
            </a:r>
            <a:endParaRPr lang="zh-CN" altLang="en-US"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配合触摸屏使用，互动更直观</a:t>
            </a:r>
            <a:endPar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cxnSp>
        <p:nvCxnSpPr>
          <p:cNvPr id="33" name="原创设计师QQ598969553             _9"/>
          <p:cNvCxnSpPr/>
          <p:nvPr/>
        </p:nvCxnSpPr>
        <p:spPr>
          <a:xfrm>
            <a:off x="1710820" y="1437634"/>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原创设计师QQ598969553             _10"/>
          <p:cNvCxnSpPr/>
          <p:nvPr/>
        </p:nvCxnSpPr>
        <p:spPr>
          <a:xfrm>
            <a:off x="1710820" y="2918790"/>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原创设计师QQ598969553             _11"/>
          <p:cNvSpPr/>
          <p:nvPr/>
        </p:nvSpPr>
        <p:spPr>
          <a:xfrm>
            <a:off x="461000" y="1218861"/>
            <a:ext cx="1050288"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01</a:t>
            </a:r>
            <a:endParaRPr lang="zh-CN" altLang="en-US" sz="1600" dirty="0">
              <a:solidFill>
                <a:schemeClr val="bg1"/>
              </a:solidFill>
              <a:ea typeface="微软雅黑" panose="020B0503020204020204" pitchFamily="34" charset="-122"/>
            </a:endParaRPr>
          </a:p>
        </p:txBody>
      </p:sp>
      <p:sp>
        <p:nvSpPr>
          <p:cNvPr id="42" name="原创设计师QQ598969553             _12"/>
          <p:cNvSpPr/>
          <p:nvPr/>
        </p:nvSpPr>
        <p:spPr>
          <a:xfrm>
            <a:off x="464206" y="2701555"/>
            <a:ext cx="1047082"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02</a:t>
            </a:r>
            <a:endParaRPr lang="zh-CN" altLang="en-US" sz="1600" dirty="0">
              <a:solidFill>
                <a:schemeClr val="bg1"/>
              </a:solidFill>
              <a:ea typeface="微软雅黑" panose="020B0503020204020204" pitchFamily="34" charset="-122"/>
            </a:endParaRPr>
          </a:p>
        </p:txBody>
      </p:sp>
      <p:sp>
        <p:nvSpPr>
          <p:cNvPr id="43" name="原创设计师QQ598969553             _13"/>
          <p:cNvSpPr/>
          <p:nvPr/>
        </p:nvSpPr>
        <p:spPr>
          <a:xfrm>
            <a:off x="462603" y="4183852"/>
            <a:ext cx="1048685"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03</a:t>
            </a:r>
            <a:endParaRPr lang="zh-CN" altLang="en-US" sz="1600" dirty="0">
              <a:solidFill>
                <a:schemeClr val="bg1"/>
              </a:solidFill>
              <a:ea typeface="微软雅黑" panose="020B0503020204020204" pitchFamily="34" charset="-122"/>
            </a:endParaRPr>
          </a:p>
        </p:txBody>
      </p:sp>
      <p:sp>
        <p:nvSpPr>
          <p:cNvPr id="44" name="原创设计师QQ598969553             _14"/>
          <p:cNvSpPr/>
          <p:nvPr/>
        </p:nvSpPr>
        <p:spPr>
          <a:xfrm>
            <a:off x="5868000" y="872262"/>
            <a:ext cx="2249179" cy="768350"/>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hlinkClick r:id="rId4" action="ppaction://hlinksldjump"/>
              </a:rPr>
              <a:t>其他应用</a:t>
            </a:r>
            <a:endParaRPr lang="zh-CN" altLang="en-US"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六合一功能，满足不同领域需求</a:t>
            </a:r>
            <a:endPar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45" name="原创设计师QQ598969553             _15"/>
          <p:cNvSpPr/>
          <p:nvPr/>
        </p:nvSpPr>
        <p:spPr>
          <a:xfrm>
            <a:off x="5868000" y="2354956"/>
            <a:ext cx="2184851" cy="768350"/>
          </a:xfrm>
          <a:prstGeom prst="rect">
            <a:avLst/>
          </a:prstGeom>
        </p:spPr>
        <p:txBody>
          <a:bodyPr wrap="square">
            <a:spAutoFit/>
          </a:bodyPr>
          <a:lstStyle/>
          <a:p>
            <a:pPr>
              <a:lnSpc>
                <a:spcPct val="150000"/>
              </a:lnSpc>
              <a:spcAft>
                <a:spcPts val="600"/>
              </a:spcAft>
            </a:pPr>
            <a:r>
              <a:rPr lang="zh-CN" altLang="en-US" sz="1600" dirty="0">
                <a:solidFill>
                  <a:schemeClr val="tx2"/>
                </a:solidFill>
                <a:latin typeface="微软雅黑" panose="020B0503020204020204" pitchFamily="34" charset="-122"/>
                <a:ea typeface="微软雅黑" panose="020B0503020204020204" pitchFamily="34" charset="-122"/>
                <a:hlinkClick r:id="rId5" action="ppaction://hlinksldjump"/>
              </a:rPr>
              <a:t>成功案例</a:t>
            </a:r>
            <a:endParaRPr lang="zh-CN" altLang="en-US" sz="1600" dirty="0">
              <a:solidFill>
                <a:schemeClr val="tx2"/>
              </a:solidFill>
              <a:latin typeface="微软雅黑" panose="020B0503020204020204" pitchFamily="34" charset="-122"/>
              <a:ea typeface="微软雅黑" panose="020B0503020204020204" pitchFamily="34" charset="-122"/>
            </a:endParaRPr>
          </a:p>
          <a:p>
            <a:pPr>
              <a:lnSpc>
                <a:spcPct val="150000"/>
              </a:lnSpc>
              <a:spcAft>
                <a:spcPts val="600"/>
              </a:spcAft>
            </a:pPr>
            <a:r>
              <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rPr>
              <a:t>国内外成功案例展示</a:t>
            </a:r>
            <a:endParaRPr lang="zh-CN" altLang="en-US" sz="10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cxnSp>
        <p:nvCxnSpPr>
          <p:cNvPr id="47" name="原创设计师QQ598969553             _17"/>
          <p:cNvCxnSpPr/>
          <p:nvPr/>
        </p:nvCxnSpPr>
        <p:spPr>
          <a:xfrm>
            <a:off x="5760000" y="1437634"/>
            <a:ext cx="0" cy="1373156"/>
          </a:xfrm>
          <a:prstGeom prst="line">
            <a:avLst/>
          </a:prstGeom>
          <a:ln w="12700" cap="rnd">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原创设计师QQ598969553             _19"/>
          <p:cNvSpPr/>
          <p:nvPr/>
        </p:nvSpPr>
        <p:spPr>
          <a:xfrm>
            <a:off x="4510180" y="1218861"/>
            <a:ext cx="1050288"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04</a:t>
            </a:r>
            <a:endParaRPr lang="zh-CN" altLang="en-US" sz="1600" dirty="0">
              <a:solidFill>
                <a:schemeClr val="bg1"/>
              </a:solidFill>
              <a:ea typeface="微软雅黑" panose="020B0503020204020204" pitchFamily="34" charset="-122"/>
            </a:endParaRPr>
          </a:p>
        </p:txBody>
      </p:sp>
      <p:sp>
        <p:nvSpPr>
          <p:cNvPr id="50" name="原创设计师QQ598969553             _20"/>
          <p:cNvSpPr/>
          <p:nvPr/>
        </p:nvSpPr>
        <p:spPr>
          <a:xfrm>
            <a:off x="4511783" y="2701555"/>
            <a:ext cx="1048685" cy="338554"/>
          </a:xfrm>
          <a:prstGeom prst="rect">
            <a:avLst/>
          </a:prstGeom>
          <a:solidFill>
            <a:schemeClr val="accent2"/>
          </a:solidFill>
        </p:spPr>
        <p:txBody>
          <a:bodyPr wrap="none">
            <a:spAutoFit/>
          </a:bodyPr>
          <a:lstStyle/>
          <a:p>
            <a:pPr algn="r">
              <a:spcAft>
                <a:spcPts val="600"/>
              </a:spcAft>
            </a:pPr>
            <a:r>
              <a:rPr lang="en-US" altLang="zh-CN" sz="1600" dirty="0">
                <a:solidFill>
                  <a:schemeClr val="bg1"/>
                </a:solidFill>
                <a:ea typeface="微软雅黑" panose="020B0503020204020204" pitchFamily="34" charset="-122"/>
              </a:rPr>
              <a:t>PART 05</a:t>
            </a:r>
            <a:endParaRPr lang="zh-CN" altLang="en-US" sz="1600" dirty="0">
              <a:solidFill>
                <a:schemeClr val="bg1"/>
              </a:solidFill>
              <a:ea typeface="微软雅黑" panose="020B0503020204020204" pitchFamily="34" charset="-122"/>
            </a:endParaRPr>
          </a:p>
        </p:txBody>
      </p:sp>
      <p:sp>
        <p:nvSpPr>
          <p:cNvPr id="52" name="原创设计师QQ598969553             _22"/>
          <p:cNvSpPr/>
          <p:nvPr/>
        </p:nvSpPr>
        <p:spPr>
          <a:xfrm>
            <a:off x="1637770" y="132328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原创设计师QQ598969553             _23"/>
          <p:cNvSpPr/>
          <p:nvPr/>
        </p:nvSpPr>
        <p:spPr>
          <a:xfrm>
            <a:off x="1637770" y="2804440"/>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原创设计师QQ598969553             _24"/>
          <p:cNvSpPr/>
          <p:nvPr/>
        </p:nvSpPr>
        <p:spPr>
          <a:xfrm>
            <a:off x="1637770" y="4285596"/>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原创设计师QQ598969553             _25"/>
          <p:cNvSpPr/>
          <p:nvPr/>
        </p:nvSpPr>
        <p:spPr>
          <a:xfrm>
            <a:off x="5686950" y="132328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原创设计师QQ598969553             _26"/>
          <p:cNvSpPr/>
          <p:nvPr/>
        </p:nvSpPr>
        <p:spPr>
          <a:xfrm>
            <a:off x="5686950" y="2804440"/>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7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300"/>
                                        <p:tgtEl>
                                          <p:spTgt spid="6"/>
                                        </p:tgtEl>
                                      </p:cBhvr>
                                    </p:animEffect>
                                    <p:anim calcmode="lin" valueType="num">
                                      <p:cBhvr>
                                        <p:cTn id="25" dur="300" fill="hold"/>
                                        <p:tgtEl>
                                          <p:spTgt spid="6"/>
                                        </p:tgtEl>
                                        <p:attrNameLst>
                                          <p:attrName>ppt_x</p:attrName>
                                        </p:attrNameLst>
                                      </p:cBhvr>
                                      <p:tavLst>
                                        <p:tav tm="0">
                                          <p:val>
                                            <p:strVal val="#ppt_x"/>
                                          </p:val>
                                        </p:tav>
                                        <p:tav tm="100000">
                                          <p:val>
                                            <p:strVal val="#ppt_x"/>
                                          </p:val>
                                        </p:tav>
                                      </p:tavLst>
                                    </p:anim>
                                    <p:anim calcmode="lin" valueType="num">
                                      <p:cBhvr>
                                        <p:cTn id="26"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1"/>
            <a:ext cx="9144000" cy="514191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259632" y="3651076"/>
            <a:ext cx="1524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其他行业应用</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原创设计师QQ598969553             _4"/>
          <p:cNvSpPr/>
          <p:nvPr/>
        </p:nvSpPr>
        <p:spPr bwMode="auto">
          <a:xfrm>
            <a:off x="265688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原创设计师QQ598969553             _6"/>
          <p:cNvSpPr/>
          <p:nvPr/>
        </p:nvSpPr>
        <p:spPr bwMode="auto">
          <a:xfrm>
            <a:off x="655320" y="3738562"/>
            <a:ext cx="302419" cy="309249"/>
          </a:xfrm>
          <a:custGeom>
            <a:avLst/>
            <a:gdLst>
              <a:gd name="T0" fmla="*/ 199 w 206"/>
              <a:gd name="T1" fmla="*/ 159 h 211"/>
              <a:gd name="T2" fmla="*/ 152 w 206"/>
              <a:gd name="T3" fmla="*/ 112 h 211"/>
              <a:gd name="T4" fmla="*/ 152 w 206"/>
              <a:gd name="T5" fmla="*/ 112 h 211"/>
              <a:gd name="T6" fmla="*/ 149 w 206"/>
              <a:gd name="T7" fmla="*/ 109 h 211"/>
              <a:gd name="T8" fmla="*/ 149 w 206"/>
              <a:gd name="T9" fmla="*/ 109 h 211"/>
              <a:gd name="T10" fmla="*/ 144 w 206"/>
              <a:gd name="T11" fmla="*/ 107 h 211"/>
              <a:gd name="T12" fmla="*/ 138 w 206"/>
              <a:gd name="T13" fmla="*/ 114 h 211"/>
              <a:gd name="T14" fmla="*/ 138 w 206"/>
              <a:gd name="T15" fmla="*/ 116 h 211"/>
              <a:gd name="T16" fmla="*/ 138 w 206"/>
              <a:gd name="T17" fmla="*/ 116 h 211"/>
              <a:gd name="T18" fmla="*/ 139 w 206"/>
              <a:gd name="T19" fmla="*/ 117 h 211"/>
              <a:gd name="T20" fmla="*/ 139 w 206"/>
              <a:gd name="T21" fmla="*/ 118 h 211"/>
              <a:gd name="T22" fmla="*/ 139 w 206"/>
              <a:gd name="T23" fmla="*/ 118 h 211"/>
              <a:gd name="T24" fmla="*/ 189 w 206"/>
              <a:gd name="T25" fmla="*/ 168 h 211"/>
              <a:gd name="T26" fmla="*/ 189 w 206"/>
              <a:gd name="T27" fmla="*/ 177 h 211"/>
              <a:gd name="T28" fmla="*/ 170 w 206"/>
              <a:gd name="T29" fmla="*/ 196 h 211"/>
              <a:gd name="T30" fmla="*/ 161 w 206"/>
              <a:gd name="T31" fmla="*/ 196 h 211"/>
              <a:gd name="T32" fmla="*/ 111 w 206"/>
              <a:gd name="T33" fmla="*/ 146 h 211"/>
              <a:gd name="T34" fmla="*/ 110 w 206"/>
              <a:gd name="T35" fmla="*/ 145 h 211"/>
              <a:gd name="T36" fmla="*/ 105 w 206"/>
              <a:gd name="T37" fmla="*/ 142 h 211"/>
              <a:gd name="T38" fmla="*/ 102 w 206"/>
              <a:gd name="T39" fmla="*/ 142 h 211"/>
              <a:gd name="T40" fmla="*/ 80 w 206"/>
              <a:gd name="T41" fmla="*/ 146 h 211"/>
              <a:gd name="T42" fmla="*/ 13 w 206"/>
              <a:gd name="T43" fmla="*/ 80 h 211"/>
              <a:gd name="T44" fmla="*/ 16 w 206"/>
              <a:gd name="T45" fmla="*/ 63 h 211"/>
              <a:gd name="T46" fmla="*/ 36 w 206"/>
              <a:gd name="T47" fmla="*/ 84 h 211"/>
              <a:gd name="T48" fmla="*/ 64 w 206"/>
              <a:gd name="T49" fmla="*/ 84 h 211"/>
              <a:gd name="T50" fmla="*/ 83 w 206"/>
              <a:gd name="T51" fmla="*/ 65 h 211"/>
              <a:gd name="T52" fmla="*/ 83 w 206"/>
              <a:gd name="T53" fmla="*/ 37 h 211"/>
              <a:gd name="T54" fmla="*/ 62 w 206"/>
              <a:gd name="T55" fmla="*/ 16 h 211"/>
              <a:gd name="T56" fmla="*/ 80 w 206"/>
              <a:gd name="T57" fmla="*/ 14 h 211"/>
              <a:gd name="T58" fmla="*/ 146 w 206"/>
              <a:gd name="T59" fmla="*/ 80 h 211"/>
              <a:gd name="T60" fmla="*/ 146 w 206"/>
              <a:gd name="T61" fmla="*/ 86 h 211"/>
              <a:gd name="T62" fmla="*/ 152 w 206"/>
              <a:gd name="T63" fmla="*/ 92 h 211"/>
              <a:gd name="T64" fmla="*/ 159 w 206"/>
              <a:gd name="T65" fmla="*/ 86 h 211"/>
              <a:gd name="T66" fmla="*/ 159 w 206"/>
              <a:gd name="T67" fmla="*/ 86 h 211"/>
              <a:gd name="T68" fmla="*/ 159 w 206"/>
              <a:gd name="T69" fmla="*/ 80 h 211"/>
              <a:gd name="T70" fmla="*/ 80 w 206"/>
              <a:gd name="T71" fmla="*/ 0 h 211"/>
              <a:gd name="T72" fmla="*/ 48 w 206"/>
              <a:gd name="T73" fmla="*/ 7 h 211"/>
              <a:gd name="T74" fmla="*/ 44 w 206"/>
              <a:gd name="T75" fmla="*/ 12 h 211"/>
              <a:gd name="T76" fmla="*/ 46 w 206"/>
              <a:gd name="T77" fmla="*/ 18 h 211"/>
              <a:gd name="T78" fmla="*/ 74 w 206"/>
              <a:gd name="T79" fmla="*/ 46 h 211"/>
              <a:gd name="T80" fmla="*/ 74 w 206"/>
              <a:gd name="T81" fmla="*/ 56 h 211"/>
              <a:gd name="T82" fmla="*/ 55 w 206"/>
              <a:gd name="T83" fmla="*/ 74 h 211"/>
              <a:gd name="T84" fmla="*/ 46 w 206"/>
              <a:gd name="T85" fmla="*/ 74 h 211"/>
              <a:gd name="T86" fmla="*/ 18 w 206"/>
              <a:gd name="T87" fmla="*/ 46 h 211"/>
              <a:gd name="T88" fmla="*/ 12 w 206"/>
              <a:gd name="T89" fmla="*/ 44 h 211"/>
              <a:gd name="T90" fmla="*/ 7 w 206"/>
              <a:gd name="T91" fmla="*/ 48 h 211"/>
              <a:gd name="T92" fmla="*/ 0 w 206"/>
              <a:gd name="T93" fmla="*/ 80 h 211"/>
              <a:gd name="T94" fmla="*/ 80 w 206"/>
              <a:gd name="T95" fmla="*/ 159 h 211"/>
              <a:gd name="T96" fmla="*/ 102 w 206"/>
              <a:gd name="T97" fmla="*/ 156 h 211"/>
              <a:gd name="T98" fmla="*/ 152 w 206"/>
              <a:gd name="T99" fmla="*/ 205 h 211"/>
              <a:gd name="T100" fmla="*/ 166 w 206"/>
              <a:gd name="T101" fmla="*/ 211 h 211"/>
              <a:gd name="T102" fmla="*/ 180 w 206"/>
              <a:gd name="T103" fmla="*/ 205 h 211"/>
              <a:gd name="T104" fmla="*/ 199 w 206"/>
              <a:gd name="T105" fmla="*/ 187 h 211"/>
              <a:gd name="T106" fmla="*/ 199 w 206"/>
              <a:gd name="T107" fmla="*/ 1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11">
                <a:moveTo>
                  <a:pt x="199" y="159"/>
                </a:moveTo>
                <a:cubicBezTo>
                  <a:pt x="152" y="112"/>
                  <a:pt x="152" y="112"/>
                  <a:pt x="152" y="112"/>
                </a:cubicBezTo>
                <a:cubicBezTo>
                  <a:pt x="152" y="112"/>
                  <a:pt x="152" y="112"/>
                  <a:pt x="152" y="112"/>
                </a:cubicBezTo>
                <a:cubicBezTo>
                  <a:pt x="149" y="109"/>
                  <a:pt x="149" y="109"/>
                  <a:pt x="149" y="109"/>
                </a:cubicBezTo>
                <a:cubicBezTo>
                  <a:pt x="149" y="109"/>
                  <a:pt x="149" y="109"/>
                  <a:pt x="149" y="109"/>
                </a:cubicBezTo>
                <a:cubicBezTo>
                  <a:pt x="148" y="108"/>
                  <a:pt x="146" y="107"/>
                  <a:pt x="144" y="107"/>
                </a:cubicBezTo>
                <a:cubicBezTo>
                  <a:pt x="141" y="107"/>
                  <a:pt x="138" y="110"/>
                  <a:pt x="138" y="114"/>
                </a:cubicBezTo>
                <a:cubicBezTo>
                  <a:pt x="138" y="114"/>
                  <a:pt x="138" y="115"/>
                  <a:pt x="138" y="116"/>
                </a:cubicBezTo>
                <a:cubicBezTo>
                  <a:pt x="138" y="116"/>
                  <a:pt x="138" y="116"/>
                  <a:pt x="138" y="116"/>
                </a:cubicBezTo>
                <a:cubicBezTo>
                  <a:pt x="138" y="117"/>
                  <a:pt x="139" y="117"/>
                  <a:pt x="139" y="117"/>
                </a:cubicBezTo>
                <a:cubicBezTo>
                  <a:pt x="139" y="118"/>
                  <a:pt x="139" y="118"/>
                  <a:pt x="139" y="118"/>
                </a:cubicBezTo>
                <a:cubicBezTo>
                  <a:pt x="139" y="118"/>
                  <a:pt x="139" y="118"/>
                  <a:pt x="139" y="118"/>
                </a:cubicBezTo>
                <a:cubicBezTo>
                  <a:pt x="189" y="168"/>
                  <a:pt x="189" y="168"/>
                  <a:pt x="189" y="168"/>
                </a:cubicBezTo>
                <a:cubicBezTo>
                  <a:pt x="192" y="170"/>
                  <a:pt x="192" y="175"/>
                  <a:pt x="189" y="177"/>
                </a:cubicBezTo>
                <a:cubicBezTo>
                  <a:pt x="170" y="196"/>
                  <a:pt x="170" y="196"/>
                  <a:pt x="170" y="196"/>
                </a:cubicBezTo>
                <a:cubicBezTo>
                  <a:pt x="168" y="198"/>
                  <a:pt x="164" y="198"/>
                  <a:pt x="161" y="196"/>
                </a:cubicBezTo>
                <a:cubicBezTo>
                  <a:pt x="111" y="146"/>
                  <a:pt x="111" y="146"/>
                  <a:pt x="111" y="146"/>
                </a:cubicBezTo>
                <a:cubicBezTo>
                  <a:pt x="111" y="146"/>
                  <a:pt x="111" y="145"/>
                  <a:pt x="110" y="145"/>
                </a:cubicBezTo>
                <a:cubicBezTo>
                  <a:pt x="109" y="143"/>
                  <a:pt x="107" y="142"/>
                  <a:pt x="105" y="142"/>
                </a:cubicBezTo>
                <a:cubicBezTo>
                  <a:pt x="104" y="142"/>
                  <a:pt x="103" y="142"/>
                  <a:pt x="102" y="142"/>
                </a:cubicBezTo>
                <a:cubicBezTo>
                  <a:pt x="95" y="145"/>
                  <a:pt x="87" y="146"/>
                  <a:pt x="80" y="146"/>
                </a:cubicBezTo>
                <a:cubicBezTo>
                  <a:pt x="43" y="146"/>
                  <a:pt x="13" y="116"/>
                  <a:pt x="13" y="80"/>
                </a:cubicBezTo>
                <a:cubicBezTo>
                  <a:pt x="13" y="74"/>
                  <a:pt x="14" y="68"/>
                  <a:pt x="16" y="63"/>
                </a:cubicBezTo>
                <a:cubicBezTo>
                  <a:pt x="36" y="84"/>
                  <a:pt x="36" y="84"/>
                  <a:pt x="36" y="84"/>
                </a:cubicBezTo>
                <a:cubicBezTo>
                  <a:pt x="44" y="91"/>
                  <a:pt x="57" y="91"/>
                  <a:pt x="64" y="84"/>
                </a:cubicBezTo>
                <a:cubicBezTo>
                  <a:pt x="83" y="65"/>
                  <a:pt x="83" y="65"/>
                  <a:pt x="83" y="65"/>
                </a:cubicBezTo>
                <a:cubicBezTo>
                  <a:pt x="91" y="57"/>
                  <a:pt x="91" y="45"/>
                  <a:pt x="83" y="37"/>
                </a:cubicBezTo>
                <a:cubicBezTo>
                  <a:pt x="62" y="16"/>
                  <a:pt x="62" y="16"/>
                  <a:pt x="62" y="16"/>
                </a:cubicBezTo>
                <a:cubicBezTo>
                  <a:pt x="68" y="14"/>
                  <a:pt x="74" y="14"/>
                  <a:pt x="80" y="14"/>
                </a:cubicBezTo>
                <a:cubicBezTo>
                  <a:pt x="116" y="14"/>
                  <a:pt x="146" y="43"/>
                  <a:pt x="146" y="80"/>
                </a:cubicBezTo>
                <a:cubicBezTo>
                  <a:pt x="146" y="81"/>
                  <a:pt x="146" y="85"/>
                  <a:pt x="146" y="86"/>
                </a:cubicBezTo>
                <a:cubicBezTo>
                  <a:pt x="146" y="89"/>
                  <a:pt x="149" y="92"/>
                  <a:pt x="152" y="92"/>
                </a:cubicBezTo>
                <a:cubicBezTo>
                  <a:pt x="156" y="92"/>
                  <a:pt x="159" y="89"/>
                  <a:pt x="159" y="86"/>
                </a:cubicBezTo>
                <a:cubicBezTo>
                  <a:pt x="159" y="86"/>
                  <a:pt x="159" y="86"/>
                  <a:pt x="159" y="86"/>
                </a:cubicBezTo>
                <a:cubicBezTo>
                  <a:pt x="159" y="84"/>
                  <a:pt x="159" y="82"/>
                  <a:pt x="159" y="80"/>
                </a:cubicBezTo>
                <a:cubicBezTo>
                  <a:pt x="159" y="36"/>
                  <a:pt x="123" y="0"/>
                  <a:pt x="80" y="0"/>
                </a:cubicBezTo>
                <a:cubicBezTo>
                  <a:pt x="69" y="0"/>
                  <a:pt x="58" y="3"/>
                  <a:pt x="48" y="7"/>
                </a:cubicBezTo>
                <a:cubicBezTo>
                  <a:pt x="46" y="8"/>
                  <a:pt x="44" y="10"/>
                  <a:pt x="44" y="12"/>
                </a:cubicBezTo>
                <a:cubicBezTo>
                  <a:pt x="43" y="14"/>
                  <a:pt x="44" y="16"/>
                  <a:pt x="46" y="18"/>
                </a:cubicBezTo>
                <a:cubicBezTo>
                  <a:pt x="74" y="46"/>
                  <a:pt x="74" y="46"/>
                  <a:pt x="74" y="46"/>
                </a:cubicBezTo>
                <a:cubicBezTo>
                  <a:pt x="76" y="49"/>
                  <a:pt x="76" y="53"/>
                  <a:pt x="74" y="56"/>
                </a:cubicBezTo>
                <a:cubicBezTo>
                  <a:pt x="55" y="74"/>
                  <a:pt x="55" y="74"/>
                  <a:pt x="55" y="74"/>
                </a:cubicBezTo>
                <a:cubicBezTo>
                  <a:pt x="53" y="77"/>
                  <a:pt x="48" y="77"/>
                  <a:pt x="46" y="74"/>
                </a:cubicBezTo>
                <a:cubicBezTo>
                  <a:pt x="18" y="46"/>
                  <a:pt x="18" y="46"/>
                  <a:pt x="18" y="46"/>
                </a:cubicBezTo>
                <a:cubicBezTo>
                  <a:pt x="16" y="45"/>
                  <a:pt x="14" y="44"/>
                  <a:pt x="12" y="44"/>
                </a:cubicBezTo>
                <a:cubicBezTo>
                  <a:pt x="9" y="45"/>
                  <a:pt x="8" y="46"/>
                  <a:pt x="7" y="48"/>
                </a:cubicBezTo>
                <a:cubicBezTo>
                  <a:pt x="2" y="58"/>
                  <a:pt x="0" y="69"/>
                  <a:pt x="0" y="80"/>
                </a:cubicBezTo>
                <a:cubicBezTo>
                  <a:pt x="0" y="124"/>
                  <a:pt x="36" y="159"/>
                  <a:pt x="80" y="159"/>
                </a:cubicBezTo>
                <a:cubicBezTo>
                  <a:pt x="87" y="159"/>
                  <a:pt x="95" y="158"/>
                  <a:pt x="102" y="156"/>
                </a:cubicBezTo>
                <a:cubicBezTo>
                  <a:pt x="152" y="205"/>
                  <a:pt x="152" y="205"/>
                  <a:pt x="152" y="205"/>
                </a:cubicBezTo>
                <a:cubicBezTo>
                  <a:pt x="155" y="209"/>
                  <a:pt x="160" y="211"/>
                  <a:pt x="166" y="211"/>
                </a:cubicBezTo>
                <a:cubicBezTo>
                  <a:pt x="171" y="211"/>
                  <a:pt x="176" y="209"/>
                  <a:pt x="180" y="205"/>
                </a:cubicBezTo>
                <a:cubicBezTo>
                  <a:pt x="199" y="187"/>
                  <a:pt x="199" y="187"/>
                  <a:pt x="199" y="187"/>
                </a:cubicBezTo>
                <a:cubicBezTo>
                  <a:pt x="206" y="179"/>
                  <a:pt x="206" y="166"/>
                  <a:pt x="199" y="15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 name="文本框 4"/>
          <p:cNvSpPr txBox="1"/>
          <p:nvPr/>
        </p:nvSpPr>
        <p:spPr>
          <a:xfrm>
            <a:off x="2656840" y="1646555"/>
            <a:ext cx="4312285" cy="706755"/>
          </a:xfrm>
          <a:prstGeom prst="rect">
            <a:avLst/>
          </a:prstGeom>
          <a:noFill/>
        </p:spPr>
        <p:txBody>
          <a:bodyPr wrap="square" rtlCol="0">
            <a:spAutoFit/>
          </a:bodyPr>
          <a:p>
            <a:r>
              <a:rPr lang="en-US" altLang="zh-CN" sz="4000">
                <a:solidFill>
                  <a:schemeClr val="bg1"/>
                </a:solidFill>
                <a:latin typeface="华文行楷" panose="02010800040101010101" charset="-122"/>
                <a:ea typeface="华文行楷" panose="02010800040101010101" charset="-122"/>
              </a:rPr>
              <a:t>R-HUB</a:t>
            </a:r>
            <a:r>
              <a:rPr lang="zh-CN" altLang="en-US" sz="4000">
                <a:solidFill>
                  <a:schemeClr val="bg1"/>
                </a:solidFill>
                <a:latin typeface="华文行楷" panose="02010800040101010101" charset="-122"/>
                <a:ea typeface="华文行楷" panose="02010800040101010101" charset="-122"/>
              </a:rPr>
              <a:t>六合一</a:t>
            </a:r>
            <a:endParaRPr lang="zh-CN" altLang="en-US" sz="4000">
              <a:solidFill>
                <a:schemeClr val="bg1"/>
              </a:solidFill>
              <a:latin typeface="华文行楷" panose="02010800040101010101" charset="-122"/>
              <a:ea typeface="华文行楷" panose="02010800040101010101" charset="-122"/>
            </a:endParaRPr>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6" grpId="1" bldLvl="0" animBg="1"/>
      <p:bldP spid="1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2" name="原创设计师QQ598969553             _3"/>
          <p:cNvSpPr>
            <a:spLocks noChangeArrowheads="1"/>
          </p:cNvSpPr>
          <p:nvPr/>
        </p:nvSpPr>
        <p:spPr bwMode="auto">
          <a:xfrm>
            <a:off x="463550" y="194692"/>
            <a:ext cx="1191895"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0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TMA</a:t>
            </a:r>
            <a:r>
              <a:rPr lang="zh-CN" altLang="zh-CN" sz="20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六合一</a:t>
            </a:r>
            <a:endParaRPr lang="zh-CN" altLang="zh-CN" sz="20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3" name="原创设计师QQ598969553             _4"/>
          <p:cNvSpPr>
            <a:spLocks noChangeArrowheads="1"/>
          </p:cNvSpPr>
          <p:nvPr/>
        </p:nvSpPr>
        <p:spPr bwMode="auto">
          <a:xfrm>
            <a:off x="467544" y="540445"/>
            <a:ext cx="1800606" cy="12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8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满足不同场景下的视讯会议协作需求</a:t>
            </a:r>
            <a:endParaRPr lang="zh-CN" altLang="en-US" sz="800" dirty="0">
              <a:solidFill>
                <a:srgbClr val="53585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4" name="原创设计师QQ598969553             _5"/>
          <p:cNvGrpSpPr/>
          <p:nvPr/>
        </p:nvGrpSpPr>
        <p:grpSpPr>
          <a:xfrm>
            <a:off x="4891941" y="2274612"/>
            <a:ext cx="328426" cy="864096"/>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8" name="原创设计师QQ598969553             _6"/>
          <p:cNvGrpSpPr/>
          <p:nvPr/>
        </p:nvGrpSpPr>
        <p:grpSpPr>
          <a:xfrm>
            <a:off x="3918871" y="2209418"/>
            <a:ext cx="328426" cy="864096"/>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61" name="原创设计师QQ598969553             _7"/>
          <p:cNvSpPr/>
          <p:nvPr/>
        </p:nvSpPr>
        <p:spPr bwMode="auto">
          <a:xfrm>
            <a:off x="3161770" y="1708189"/>
            <a:ext cx="2815700" cy="2480692"/>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2" name="原创设计师QQ598969553             _8"/>
          <p:cNvSpPr>
            <a:spLocks noChangeArrowheads="1"/>
          </p:cNvSpPr>
          <p:nvPr/>
        </p:nvSpPr>
        <p:spPr bwMode="auto">
          <a:xfrm>
            <a:off x="3347864" y="1602970"/>
            <a:ext cx="433704" cy="433704"/>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rPr>
              <a:t>01</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3" name="原创设计师QQ598969553             _9"/>
          <p:cNvSpPr>
            <a:spLocks noChangeArrowheads="1"/>
          </p:cNvSpPr>
          <p:nvPr/>
        </p:nvSpPr>
        <p:spPr bwMode="auto">
          <a:xfrm>
            <a:off x="2944918" y="2472710"/>
            <a:ext cx="433704" cy="435712"/>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rPr>
              <a:t>02</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4" name="原创设计师QQ598969553             _10"/>
          <p:cNvSpPr>
            <a:spLocks noChangeArrowheads="1"/>
          </p:cNvSpPr>
          <p:nvPr/>
        </p:nvSpPr>
        <p:spPr bwMode="auto">
          <a:xfrm>
            <a:off x="3239136" y="3360333"/>
            <a:ext cx="433704" cy="433704"/>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rPr>
              <a:t>03</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5" name="原创设计师QQ598969553             _11"/>
          <p:cNvSpPr>
            <a:spLocks noChangeArrowheads="1"/>
          </p:cNvSpPr>
          <p:nvPr/>
        </p:nvSpPr>
        <p:spPr bwMode="auto">
          <a:xfrm>
            <a:off x="5331459" y="1602970"/>
            <a:ext cx="435712" cy="433704"/>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rPr>
              <a:t>04</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6" name="原创设计师QQ598969553             _12"/>
          <p:cNvSpPr>
            <a:spLocks noChangeArrowheads="1"/>
          </p:cNvSpPr>
          <p:nvPr/>
        </p:nvSpPr>
        <p:spPr bwMode="auto">
          <a:xfrm>
            <a:off x="5759614" y="2472710"/>
            <a:ext cx="435712" cy="435712"/>
          </a:xfrm>
          <a:prstGeom prst="ellipse">
            <a:avLst/>
          </a:prstGeom>
          <a:solidFill>
            <a:schemeClr val="accent5"/>
          </a:solidFill>
          <a:ln>
            <a:noFill/>
          </a:ln>
        </p:spPr>
        <p:txBody>
          <a:bodyPr vert="horz" wrap="square" lIns="0" tIns="0" rIns="0" bIns="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rPr>
              <a:t>05</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7" name="原创设计师QQ598969553             _13"/>
          <p:cNvSpPr>
            <a:spLocks noChangeArrowheads="1"/>
          </p:cNvSpPr>
          <p:nvPr/>
        </p:nvSpPr>
        <p:spPr bwMode="auto">
          <a:xfrm>
            <a:off x="5467986" y="3360333"/>
            <a:ext cx="433704" cy="433704"/>
          </a:xfrm>
          <a:prstGeom prst="ellipse">
            <a:avLst/>
          </a:prstGeom>
          <a:solidFill>
            <a:schemeClr val="accent6"/>
          </a:solidFill>
          <a:ln>
            <a:noFill/>
          </a:ln>
        </p:spPr>
        <p:txBody>
          <a:bodyPr vert="horz" wrap="square" lIns="0" tIns="0" rIns="0" bIns="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rPr>
              <a:t>06</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8" name="原创设计师QQ598969553             _14"/>
          <p:cNvSpPr>
            <a:spLocks noChangeArrowheads="1"/>
          </p:cNvSpPr>
          <p:nvPr/>
        </p:nvSpPr>
        <p:spPr bwMode="auto">
          <a:xfrm>
            <a:off x="5977470" y="1558409"/>
            <a:ext cx="229934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直播</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无需任何下载，直接通过浏览器在5秒内即可入会</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原创设计师QQ598969553             _15"/>
          <p:cNvSpPr>
            <a:spLocks noChangeArrowheads="1"/>
          </p:cNvSpPr>
          <p:nvPr/>
        </p:nvSpPr>
        <p:spPr bwMode="auto">
          <a:xfrm>
            <a:off x="6372200" y="2500908"/>
            <a:ext cx="2299340" cy="44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远程访问</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随时随地便捷安全远程访问电脑 </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原创设计师QQ598969553             _16"/>
          <p:cNvSpPr>
            <a:spLocks noChangeArrowheads="1"/>
          </p:cNvSpPr>
          <p:nvPr/>
        </p:nvSpPr>
        <p:spPr bwMode="auto">
          <a:xfrm>
            <a:off x="6059572" y="3317152"/>
            <a:ext cx="2299340" cy="81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远程支持</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佳美迅协作式远程支持平台。 稳定，安全，快速。支持客户或员工，无论他们在哪里。一次性解决问题。节省时间和成本。 </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原创设计师QQ598969553             _17"/>
          <p:cNvSpPr>
            <a:spLocks noChangeArrowheads="1"/>
          </p:cNvSpPr>
          <p:nvPr/>
        </p:nvSpPr>
        <p:spPr bwMode="auto">
          <a:xfrm>
            <a:off x="466725" y="1486535"/>
            <a:ext cx="2680970" cy="81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网络会议</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流畅，简单易用，互动协作 主持会议，在线演示，产品展示，培训以及远程支持 佳美迅网络会议产品，佳美迅，助企业高效运行 </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原创设计师QQ598969553             _18"/>
          <p:cNvSpPr>
            <a:spLocks noChangeArrowheads="1"/>
          </p:cNvSpPr>
          <p:nvPr/>
        </p:nvSpPr>
        <p:spPr bwMode="auto">
          <a:xfrm>
            <a:off x="179070" y="2357120"/>
            <a:ext cx="2766060"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电话会议</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可靠的企业级电话会议。佳美迅在28个国家和地区提供当地接入电话号码，您只要从本地用电话拨入进网络会议室。通过录制功能，您可录下语音，屏幕演示和视频会议。</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 </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原创设计师QQ598969553             _19"/>
          <p:cNvSpPr>
            <a:spLocks noChangeArrowheads="1"/>
          </p:cNvSpPr>
          <p:nvPr/>
        </p:nvSpPr>
        <p:spPr bwMode="auto">
          <a:xfrm>
            <a:off x="322580" y="3502025"/>
            <a:ext cx="268859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高清视频会议</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1080P</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高清视频会议，支持网真，带给您面对面交流的会议体验，最高支持</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30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路高清视频并发</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 </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原创设计师QQ598969553             _20"/>
          <p:cNvSpPr>
            <a:spLocks noChangeArrowheads="1"/>
          </p:cNvSpPr>
          <p:nvPr/>
        </p:nvSpPr>
        <p:spPr bwMode="auto">
          <a:xfrm>
            <a:off x="4345112" y="2905346"/>
            <a:ext cx="449016" cy="45790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400" b="1" dirty="0">
                <a:solidFill>
                  <a:schemeClr val="bg1"/>
                </a:solidFill>
                <a:latin typeface="微软雅黑" panose="020B0503020204020204" pitchFamily="34" charset="-122"/>
                <a:ea typeface="微软雅黑" panose="020B0503020204020204" pitchFamily="34" charset="-122"/>
              </a:rPr>
              <a:t>1</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5" name="原创设计师QQ598969553             _21"/>
          <p:cNvSpPr>
            <a:spLocks noChangeArrowheads="1"/>
          </p:cNvSpPr>
          <p:nvPr/>
        </p:nvSpPr>
        <p:spPr bwMode="auto">
          <a:xfrm>
            <a:off x="3858578" y="3090582"/>
            <a:ext cx="449014" cy="272668"/>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latin typeface="微软雅黑" panose="020B0503020204020204" pitchFamily="34" charset="-122"/>
                <a:ea typeface="微软雅黑" panose="020B0503020204020204" pitchFamily="34" charset="-122"/>
              </a:rPr>
              <a:t>2</a:t>
            </a:r>
            <a:endParaRPr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76" name="原创设计师QQ598969553             _22"/>
          <p:cNvSpPr>
            <a:spLocks noChangeArrowheads="1"/>
          </p:cNvSpPr>
          <p:nvPr/>
        </p:nvSpPr>
        <p:spPr bwMode="auto">
          <a:xfrm>
            <a:off x="4831645" y="3155578"/>
            <a:ext cx="449018" cy="207466"/>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latin typeface="微软雅黑" panose="020B0503020204020204" pitchFamily="34" charset="-122"/>
                <a:ea typeface="微软雅黑" panose="020B0503020204020204" pitchFamily="34" charset="-122"/>
              </a:rPr>
              <a:t>3</a:t>
            </a:r>
            <a:endParaRPr lang="en-US" altLang="zh-CN" sz="1100" b="1" dirty="0">
              <a:solidFill>
                <a:schemeClr val="bg1"/>
              </a:solidFill>
              <a:latin typeface="微软雅黑" panose="020B0503020204020204" pitchFamily="34" charset="-122"/>
              <a:ea typeface="微软雅黑" panose="020B0503020204020204" pitchFamily="34" charset="-122"/>
            </a:endParaRPr>
          </a:p>
        </p:txBody>
      </p:sp>
      <p:grpSp>
        <p:nvGrpSpPr>
          <p:cNvPr id="77" name="原创设计师QQ598969553             _23"/>
          <p:cNvGrpSpPr/>
          <p:nvPr/>
        </p:nvGrpSpPr>
        <p:grpSpPr>
          <a:xfrm>
            <a:off x="4248788" y="2003308"/>
            <a:ext cx="641662" cy="843198"/>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9"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anim calcmode="lin" valueType="num">
                                          <p:cBhvr>
                                            <p:cTn id="30" dur="500" fill="hold"/>
                                            <p:tgtEl>
                                              <p:spTgt spid="74"/>
                                            </p:tgtEl>
                                            <p:attrNameLst>
                                              <p:attrName>ppt_x</p:attrName>
                                            </p:attrNameLst>
                                          </p:cBhvr>
                                          <p:tavLst>
                                            <p:tav tm="0">
                                              <p:val>
                                                <p:strVal val="#ppt_x"/>
                                              </p:val>
                                            </p:tav>
                                            <p:tav tm="100000">
                                              <p:val>
                                                <p:strVal val="#ppt_x"/>
                                              </p:val>
                                            </p:tav>
                                          </p:tavLst>
                                        </p:anim>
                                        <p:anim calcmode="lin" valueType="num">
                                          <p:cBhvr>
                                            <p:cTn id="31" dur="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70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80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anim calcmode="lin" valueType="num">
                                          <p:cBhvr>
                                            <p:cTn id="40" dur="500" fill="hold"/>
                                            <p:tgtEl>
                                              <p:spTgt spid="75"/>
                                            </p:tgtEl>
                                            <p:attrNameLst>
                                              <p:attrName>ppt_x</p:attrName>
                                            </p:attrNameLst>
                                          </p:cBhvr>
                                          <p:tavLst>
                                            <p:tav tm="0">
                                              <p:val>
                                                <p:strVal val="#ppt_x"/>
                                              </p:val>
                                            </p:tav>
                                            <p:tav tm="100000">
                                              <p:val>
                                                <p:strVal val="#ppt_x"/>
                                              </p:val>
                                            </p:tav>
                                          </p:tavLst>
                                        </p:anim>
                                        <p:anim calcmode="lin" valueType="num">
                                          <p:cBhvr>
                                            <p:cTn id="41" dur="500" fill="hold"/>
                                            <p:tgtEl>
                                              <p:spTgt spid="7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80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90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anim calcmode="lin" valueType="num">
                                          <p:cBhvr>
                                            <p:cTn id="50" dur="500" fill="hold"/>
                                            <p:tgtEl>
                                              <p:spTgt spid="76"/>
                                            </p:tgtEl>
                                            <p:attrNameLst>
                                              <p:attrName>ppt_x</p:attrName>
                                            </p:attrNameLst>
                                          </p:cBhvr>
                                          <p:tavLst>
                                            <p:tav tm="0">
                                              <p:val>
                                                <p:strVal val="#ppt_x"/>
                                              </p:val>
                                            </p:tav>
                                            <p:tav tm="100000">
                                              <p:val>
                                                <p:strVal val="#ppt_x"/>
                                              </p:val>
                                            </p:tav>
                                          </p:tavLst>
                                        </p:anim>
                                        <p:anim calcmode="lin" valueType="num">
                                          <p:cBhvr>
                                            <p:cTn id="51" dur="500" fill="hold"/>
                                            <p:tgtEl>
                                              <p:spTgt spid="76"/>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9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anim calcmode="lin" valueType="num">
                                          <p:cBhvr>
                                            <p:cTn id="55" dur="500" fill="hold"/>
                                            <p:tgtEl>
                                              <p:spTgt spid="54"/>
                                            </p:tgtEl>
                                            <p:attrNameLst>
                                              <p:attrName>ppt_x</p:attrName>
                                            </p:attrNameLst>
                                          </p:cBhvr>
                                          <p:tavLst>
                                            <p:tav tm="0">
                                              <p:val>
                                                <p:strVal val="#ppt_x"/>
                                              </p:val>
                                            </p:tav>
                                            <p:tav tm="100000">
                                              <p:val>
                                                <p:strVal val="#ppt_x"/>
                                              </p:val>
                                            </p:tav>
                                          </p:tavLst>
                                        </p:anim>
                                        <p:anim calcmode="lin" valueType="num">
                                          <p:cBhvr>
                                            <p:cTn id="56" dur="500" fill="hold"/>
                                            <p:tgtEl>
                                              <p:spTgt spid="54"/>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1500"/>
                                      </p:stCondLst>
                                      <p:childTnLst>
                                        <p:set>
                                          <p:cBhvr>
                                            <p:cTn id="58" dur="1" fill="hold">
                                              <p:stCondLst>
                                                <p:cond delay="0"/>
                                              </p:stCondLst>
                                            </p:cTn>
                                            <p:tgtEl>
                                              <p:spTgt spid="61"/>
                                            </p:tgtEl>
                                            <p:attrNameLst>
                                              <p:attrName>style.visibility</p:attrName>
                                            </p:attrNameLst>
                                          </p:cBhvr>
                                          <p:to>
                                            <p:strVal val="visible"/>
                                          </p:to>
                                        </p:set>
                                        <p:animEffect transition="in" filter="wheel(1)">
                                          <p:cBhvr>
                                            <p:cTn id="59" dur="500"/>
                                            <p:tgtEl>
                                              <p:spTgt spid="61"/>
                                            </p:tgtEl>
                                          </p:cBhvr>
                                        </p:animEffect>
                                      </p:childTnLst>
                                    </p:cTn>
                                  </p:par>
                                  <p:par>
                                    <p:cTn id="60" presetID="53" presetClass="entr" presetSubtype="16" fill="hold" grpId="0" nodeType="withEffect">
                                      <p:stCondLst>
                                        <p:cond delay="190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2" presetClass="entr" presetSubtype="8" fill="hold" grpId="0" nodeType="withEffect" p14:presetBounceEnd="60000">
                                      <p:stCondLst>
                                        <p:cond delay="2400"/>
                                      </p:stCondLst>
                                      <p:childTnLst>
                                        <p:set>
                                          <p:cBhvr>
                                            <p:cTn id="66" dur="1" fill="hold">
                                              <p:stCondLst>
                                                <p:cond delay="0"/>
                                              </p:stCondLst>
                                            </p:cTn>
                                            <p:tgtEl>
                                              <p:spTgt spid="71"/>
                                            </p:tgtEl>
                                            <p:attrNameLst>
                                              <p:attrName>style.visibility</p:attrName>
                                            </p:attrNameLst>
                                          </p:cBhvr>
                                          <p:to>
                                            <p:strVal val="visible"/>
                                          </p:to>
                                        </p:set>
                                        <p:anim calcmode="lin" valueType="num" p14:bounceEnd="60000">
                                          <p:cBhvr additive="base">
                                            <p:cTn id="67" dur="500" fill="hold"/>
                                            <p:tgtEl>
                                              <p:spTgt spid="71"/>
                                            </p:tgtEl>
                                            <p:attrNameLst>
                                              <p:attrName>ppt_x</p:attrName>
                                            </p:attrNameLst>
                                          </p:cBhvr>
                                          <p:tavLst>
                                            <p:tav tm="0">
                                              <p:val>
                                                <p:strVal val="0-#ppt_w/2"/>
                                              </p:val>
                                            </p:tav>
                                            <p:tav tm="100000">
                                              <p:val>
                                                <p:strVal val="#ppt_x"/>
                                              </p:val>
                                            </p:tav>
                                          </p:tavLst>
                                        </p:anim>
                                        <p:anim calcmode="lin" valueType="num" p14:bounceEnd="60000">
                                          <p:cBhvr additive="base">
                                            <p:cTn id="68" dur="500" fill="hold"/>
                                            <p:tgtEl>
                                              <p:spTgt spid="71"/>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240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par>
                                    <p:cTn id="74" presetID="2" presetClass="entr" presetSubtype="8" fill="hold" grpId="0" nodeType="withEffect" p14:presetBounceEnd="60000">
                                      <p:stCondLst>
                                        <p:cond delay="2900"/>
                                      </p:stCondLst>
                                      <p:childTnLst>
                                        <p:set>
                                          <p:cBhvr>
                                            <p:cTn id="75" dur="1" fill="hold">
                                              <p:stCondLst>
                                                <p:cond delay="0"/>
                                              </p:stCondLst>
                                            </p:cTn>
                                            <p:tgtEl>
                                              <p:spTgt spid="72"/>
                                            </p:tgtEl>
                                            <p:attrNameLst>
                                              <p:attrName>style.visibility</p:attrName>
                                            </p:attrNameLst>
                                          </p:cBhvr>
                                          <p:to>
                                            <p:strVal val="visible"/>
                                          </p:to>
                                        </p:set>
                                        <p:anim calcmode="lin" valueType="num" p14:bounceEnd="60000">
                                          <p:cBhvr additive="base">
                                            <p:cTn id="76" dur="500" fill="hold"/>
                                            <p:tgtEl>
                                              <p:spTgt spid="72"/>
                                            </p:tgtEl>
                                            <p:attrNameLst>
                                              <p:attrName>ppt_x</p:attrName>
                                            </p:attrNameLst>
                                          </p:cBhvr>
                                          <p:tavLst>
                                            <p:tav tm="0">
                                              <p:val>
                                                <p:strVal val="0-#ppt_w/2"/>
                                              </p:val>
                                            </p:tav>
                                            <p:tav tm="100000">
                                              <p:val>
                                                <p:strVal val="#ppt_x"/>
                                              </p:val>
                                            </p:tav>
                                          </p:tavLst>
                                        </p:anim>
                                        <p:anim calcmode="lin" valueType="num" p14:bounceEnd="60000">
                                          <p:cBhvr additive="base">
                                            <p:cTn id="77" dur="500" fill="hold"/>
                                            <p:tgtEl>
                                              <p:spTgt spid="72"/>
                                            </p:tgtEl>
                                            <p:attrNameLst>
                                              <p:attrName>ppt_y</p:attrName>
                                            </p:attrNameLst>
                                          </p:cBhvr>
                                          <p:tavLst>
                                            <p:tav tm="0">
                                              <p:val>
                                                <p:strVal val="#ppt_y"/>
                                              </p:val>
                                            </p:tav>
                                            <p:tav tm="100000">
                                              <p:val>
                                                <p:strVal val="#ppt_y"/>
                                              </p:val>
                                            </p:tav>
                                          </p:tavLst>
                                        </p:anim>
                                      </p:childTnLst>
                                    </p:cTn>
                                  </p:par>
                                  <p:par>
                                    <p:cTn id="78" presetID="53" presetClass="entr" presetSubtype="16" fill="hold" grpId="0" nodeType="withEffect">
                                      <p:stCondLst>
                                        <p:cond delay="29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par>
                                    <p:cTn id="83" presetID="2" presetClass="entr" presetSubtype="8" fill="hold" grpId="0" nodeType="withEffect" p14:presetBounceEnd="60000">
                                      <p:stCondLst>
                                        <p:cond delay="3400"/>
                                      </p:stCondLst>
                                      <p:childTnLst>
                                        <p:set>
                                          <p:cBhvr>
                                            <p:cTn id="84" dur="1" fill="hold">
                                              <p:stCondLst>
                                                <p:cond delay="0"/>
                                              </p:stCondLst>
                                            </p:cTn>
                                            <p:tgtEl>
                                              <p:spTgt spid="73"/>
                                            </p:tgtEl>
                                            <p:attrNameLst>
                                              <p:attrName>style.visibility</p:attrName>
                                            </p:attrNameLst>
                                          </p:cBhvr>
                                          <p:to>
                                            <p:strVal val="visible"/>
                                          </p:to>
                                        </p:set>
                                        <p:anim calcmode="lin" valueType="num" p14:bounceEnd="60000">
                                          <p:cBhvr additive="base">
                                            <p:cTn id="85" dur="500" fill="hold"/>
                                            <p:tgtEl>
                                              <p:spTgt spid="73"/>
                                            </p:tgtEl>
                                            <p:attrNameLst>
                                              <p:attrName>ppt_x</p:attrName>
                                            </p:attrNameLst>
                                          </p:cBhvr>
                                          <p:tavLst>
                                            <p:tav tm="0">
                                              <p:val>
                                                <p:strVal val="0-#ppt_w/2"/>
                                              </p:val>
                                            </p:tav>
                                            <p:tav tm="100000">
                                              <p:val>
                                                <p:strVal val="#ppt_x"/>
                                              </p:val>
                                            </p:tav>
                                          </p:tavLst>
                                        </p:anim>
                                        <p:anim calcmode="lin" valueType="num" p14:bounceEnd="60000">
                                          <p:cBhvr additive="base">
                                            <p:cTn id="86" dur="500" fill="hold"/>
                                            <p:tgtEl>
                                              <p:spTgt spid="73"/>
                                            </p:tgtEl>
                                            <p:attrNameLst>
                                              <p:attrName>ppt_y</p:attrName>
                                            </p:attrNameLst>
                                          </p:cBhvr>
                                          <p:tavLst>
                                            <p:tav tm="0">
                                              <p:val>
                                                <p:strVal val="#ppt_y"/>
                                              </p:val>
                                            </p:tav>
                                            <p:tav tm="100000">
                                              <p:val>
                                                <p:strVal val="#ppt_y"/>
                                              </p:val>
                                            </p:tav>
                                          </p:tavLst>
                                        </p:anim>
                                      </p:childTnLst>
                                    </p:cTn>
                                  </p:par>
                                  <p:par>
                                    <p:cTn id="87" presetID="53" presetClass="entr" presetSubtype="16" fill="hold" grpId="0" nodeType="withEffect">
                                      <p:stCondLst>
                                        <p:cond delay="340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par>
                                    <p:cTn id="92" presetID="2" presetClass="entr" presetSubtype="2" fill="hold" grpId="0" nodeType="withEffect" p14:presetBounceEnd="60000">
                                      <p:stCondLst>
                                        <p:cond delay="3900"/>
                                      </p:stCondLst>
                                      <p:childTnLst>
                                        <p:set>
                                          <p:cBhvr>
                                            <p:cTn id="93" dur="1" fill="hold">
                                              <p:stCondLst>
                                                <p:cond delay="0"/>
                                              </p:stCondLst>
                                            </p:cTn>
                                            <p:tgtEl>
                                              <p:spTgt spid="68"/>
                                            </p:tgtEl>
                                            <p:attrNameLst>
                                              <p:attrName>style.visibility</p:attrName>
                                            </p:attrNameLst>
                                          </p:cBhvr>
                                          <p:to>
                                            <p:strVal val="visible"/>
                                          </p:to>
                                        </p:set>
                                        <p:anim calcmode="lin" valueType="num" p14:bounceEnd="60000">
                                          <p:cBhvr additive="base">
                                            <p:cTn id="94" dur="500" fill="hold"/>
                                            <p:tgtEl>
                                              <p:spTgt spid="68"/>
                                            </p:tgtEl>
                                            <p:attrNameLst>
                                              <p:attrName>ppt_x</p:attrName>
                                            </p:attrNameLst>
                                          </p:cBhvr>
                                          <p:tavLst>
                                            <p:tav tm="0">
                                              <p:val>
                                                <p:strVal val="1+#ppt_w/2"/>
                                              </p:val>
                                            </p:tav>
                                            <p:tav tm="100000">
                                              <p:val>
                                                <p:strVal val="#ppt_x"/>
                                              </p:val>
                                            </p:tav>
                                          </p:tavLst>
                                        </p:anim>
                                        <p:anim calcmode="lin" valueType="num" p14:bounceEnd="60000">
                                          <p:cBhvr additive="base">
                                            <p:cTn id="95" dur="500" fill="hold"/>
                                            <p:tgtEl>
                                              <p:spTgt spid="68"/>
                                            </p:tgtEl>
                                            <p:attrNameLst>
                                              <p:attrName>ppt_y</p:attrName>
                                            </p:attrNameLst>
                                          </p:cBhvr>
                                          <p:tavLst>
                                            <p:tav tm="0">
                                              <p:val>
                                                <p:strVal val="#ppt_y"/>
                                              </p:val>
                                            </p:tav>
                                            <p:tav tm="100000">
                                              <p:val>
                                                <p:strVal val="#ppt_y"/>
                                              </p:val>
                                            </p:tav>
                                          </p:tavLst>
                                        </p:anim>
                                      </p:childTnLst>
                                    </p:cTn>
                                  </p:par>
                                  <p:par>
                                    <p:cTn id="96" presetID="53" presetClass="entr" presetSubtype="16" fill="hold" grpId="0" nodeType="withEffect">
                                      <p:stCondLst>
                                        <p:cond delay="390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childTnLst>
                                    </p:cTn>
                                  </p:par>
                                  <p:par>
                                    <p:cTn id="101" presetID="2" presetClass="entr" presetSubtype="2" fill="hold" grpId="0" nodeType="withEffect" p14:presetBounceEnd="60000">
                                      <p:stCondLst>
                                        <p:cond delay="4400"/>
                                      </p:stCondLst>
                                      <p:childTnLst>
                                        <p:set>
                                          <p:cBhvr>
                                            <p:cTn id="102" dur="1" fill="hold">
                                              <p:stCondLst>
                                                <p:cond delay="0"/>
                                              </p:stCondLst>
                                            </p:cTn>
                                            <p:tgtEl>
                                              <p:spTgt spid="69"/>
                                            </p:tgtEl>
                                            <p:attrNameLst>
                                              <p:attrName>style.visibility</p:attrName>
                                            </p:attrNameLst>
                                          </p:cBhvr>
                                          <p:to>
                                            <p:strVal val="visible"/>
                                          </p:to>
                                        </p:set>
                                        <p:anim calcmode="lin" valueType="num" p14:bounceEnd="60000">
                                          <p:cBhvr additive="base">
                                            <p:cTn id="103" dur="500" fill="hold"/>
                                            <p:tgtEl>
                                              <p:spTgt spid="69"/>
                                            </p:tgtEl>
                                            <p:attrNameLst>
                                              <p:attrName>ppt_x</p:attrName>
                                            </p:attrNameLst>
                                          </p:cBhvr>
                                          <p:tavLst>
                                            <p:tav tm="0">
                                              <p:val>
                                                <p:strVal val="1+#ppt_w/2"/>
                                              </p:val>
                                            </p:tav>
                                            <p:tav tm="100000">
                                              <p:val>
                                                <p:strVal val="#ppt_x"/>
                                              </p:val>
                                            </p:tav>
                                          </p:tavLst>
                                        </p:anim>
                                        <p:anim calcmode="lin" valueType="num" p14:bounceEnd="60000">
                                          <p:cBhvr additive="base">
                                            <p:cTn id="104" dur="500" fill="hold"/>
                                            <p:tgtEl>
                                              <p:spTgt spid="69"/>
                                            </p:tgtEl>
                                            <p:attrNameLst>
                                              <p:attrName>ppt_y</p:attrName>
                                            </p:attrNameLst>
                                          </p:cBhvr>
                                          <p:tavLst>
                                            <p:tav tm="0">
                                              <p:val>
                                                <p:strVal val="#ppt_y"/>
                                              </p:val>
                                            </p:tav>
                                            <p:tav tm="100000">
                                              <p:val>
                                                <p:strVal val="#ppt_y"/>
                                              </p:val>
                                            </p:tav>
                                          </p:tavLst>
                                        </p:anim>
                                      </p:childTnLst>
                                    </p:cTn>
                                  </p:par>
                                  <p:par>
                                    <p:cTn id="105" presetID="53" presetClass="entr" presetSubtype="16" fill="hold" grpId="0" nodeType="withEffect">
                                      <p:stCondLst>
                                        <p:cond delay="440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fltVal val="0"/>
                                              </p:val>
                                            </p:tav>
                                            <p:tav tm="100000">
                                              <p:val>
                                                <p:strVal val="#ppt_w"/>
                                              </p:val>
                                            </p:tav>
                                          </p:tavLst>
                                        </p:anim>
                                        <p:anim calcmode="lin" valueType="num">
                                          <p:cBhvr>
                                            <p:cTn id="108" dur="500" fill="hold"/>
                                            <p:tgtEl>
                                              <p:spTgt spid="67"/>
                                            </p:tgtEl>
                                            <p:attrNameLst>
                                              <p:attrName>ppt_h</p:attrName>
                                            </p:attrNameLst>
                                          </p:cBhvr>
                                          <p:tavLst>
                                            <p:tav tm="0">
                                              <p:val>
                                                <p:fltVal val="0"/>
                                              </p:val>
                                            </p:tav>
                                            <p:tav tm="100000">
                                              <p:val>
                                                <p:strVal val="#ppt_h"/>
                                              </p:val>
                                            </p:tav>
                                          </p:tavLst>
                                        </p:anim>
                                        <p:animEffect transition="in" filter="fade">
                                          <p:cBhvr>
                                            <p:cTn id="109" dur="500"/>
                                            <p:tgtEl>
                                              <p:spTgt spid="67"/>
                                            </p:tgtEl>
                                          </p:cBhvr>
                                        </p:animEffect>
                                      </p:childTnLst>
                                    </p:cTn>
                                  </p:par>
                                  <p:par>
                                    <p:cTn id="110" presetID="2" presetClass="entr" presetSubtype="2" fill="hold" grpId="0" nodeType="withEffect" p14:presetBounceEnd="60000">
                                      <p:stCondLst>
                                        <p:cond delay="4900"/>
                                      </p:stCondLst>
                                      <p:childTnLst>
                                        <p:set>
                                          <p:cBhvr>
                                            <p:cTn id="111" dur="1" fill="hold">
                                              <p:stCondLst>
                                                <p:cond delay="0"/>
                                              </p:stCondLst>
                                            </p:cTn>
                                            <p:tgtEl>
                                              <p:spTgt spid="70"/>
                                            </p:tgtEl>
                                            <p:attrNameLst>
                                              <p:attrName>style.visibility</p:attrName>
                                            </p:attrNameLst>
                                          </p:cBhvr>
                                          <p:to>
                                            <p:strVal val="visible"/>
                                          </p:to>
                                        </p:set>
                                        <p:anim calcmode="lin" valueType="num" p14:bounceEnd="60000">
                                          <p:cBhvr additive="base">
                                            <p:cTn id="112" dur="5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113"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300"/>
                                            <p:tgtEl>
                                              <p:spTgt spid="43"/>
                                            </p:tgtEl>
                                          </p:cBhvr>
                                        </p:animEffect>
                                        <p:anim calcmode="lin" valueType="num">
                                          <p:cBhvr>
                                            <p:cTn id="25" dur="300" fill="hold"/>
                                            <p:tgtEl>
                                              <p:spTgt spid="43"/>
                                            </p:tgtEl>
                                            <p:attrNameLst>
                                              <p:attrName>ppt_x</p:attrName>
                                            </p:attrNameLst>
                                          </p:cBhvr>
                                          <p:tavLst>
                                            <p:tav tm="0">
                                              <p:val>
                                                <p:strVal val="#ppt_x"/>
                                              </p:val>
                                            </p:tav>
                                            <p:tav tm="100000">
                                              <p:val>
                                                <p:strVal val="#ppt_x"/>
                                              </p:val>
                                            </p:tav>
                                          </p:tavLst>
                                        </p:anim>
                                        <p:anim calcmode="lin" valueType="num">
                                          <p:cBhvr>
                                            <p:cTn id="26" dur="3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anim calcmode="lin" valueType="num">
                                          <p:cBhvr>
                                            <p:cTn id="30" dur="500" fill="hold"/>
                                            <p:tgtEl>
                                              <p:spTgt spid="74"/>
                                            </p:tgtEl>
                                            <p:attrNameLst>
                                              <p:attrName>ppt_x</p:attrName>
                                            </p:attrNameLst>
                                          </p:cBhvr>
                                          <p:tavLst>
                                            <p:tav tm="0">
                                              <p:val>
                                                <p:strVal val="#ppt_x"/>
                                              </p:val>
                                            </p:tav>
                                            <p:tav tm="100000">
                                              <p:val>
                                                <p:strVal val="#ppt_x"/>
                                              </p:val>
                                            </p:tav>
                                          </p:tavLst>
                                        </p:anim>
                                        <p:anim calcmode="lin" valueType="num">
                                          <p:cBhvr>
                                            <p:cTn id="31" dur="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70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80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anim calcmode="lin" valueType="num">
                                          <p:cBhvr>
                                            <p:cTn id="40" dur="500" fill="hold"/>
                                            <p:tgtEl>
                                              <p:spTgt spid="75"/>
                                            </p:tgtEl>
                                            <p:attrNameLst>
                                              <p:attrName>ppt_x</p:attrName>
                                            </p:attrNameLst>
                                          </p:cBhvr>
                                          <p:tavLst>
                                            <p:tav tm="0">
                                              <p:val>
                                                <p:strVal val="#ppt_x"/>
                                              </p:val>
                                            </p:tav>
                                            <p:tav tm="100000">
                                              <p:val>
                                                <p:strVal val="#ppt_x"/>
                                              </p:val>
                                            </p:tav>
                                          </p:tavLst>
                                        </p:anim>
                                        <p:anim calcmode="lin" valueType="num">
                                          <p:cBhvr>
                                            <p:cTn id="41" dur="500" fill="hold"/>
                                            <p:tgtEl>
                                              <p:spTgt spid="7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80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90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anim calcmode="lin" valueType="num">
                                          <p:cBhvr>
                                            <p:cTn id="50" dur="500" fill="hold"/>
                                            <p:tgtEl>
                                              <p:spTgt spid="76"/>
                                            </p:tgtEl>
                                            <p:attrNameLst>
                                              <p:attrName>ppt_x</p:attrName>
                                            </p:attrNameLst>
                                          </p:cBhvr>
                                          <p:tavLst>
                                            <p:tav tm="0">
                                              <p:val>
                                                <p:strVal val="#ppt_x"/>
                                              </p:val>
                                            </p:tav>
                                            <p:tav tm="100000">
                                              <p:val>
                                                <p:strVal val="#ppt_x"/>
                                              </p:val>
                                            </p:tav>
                                          </p:tavLst>
                                        </p:anim>
                                        <p:anim calcmode="lin" valueType="num">
                                          <p:cBhvr>
                                            <p:cTn id="51" dur="500" fill="hold"/>
                                            <p:tgtEl>
                                              <p:spTgt spid="76"/>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9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anim calcmode="lin" valueType="num">
                                          <p:cBhvr>
                                            <p:cTn id="55" dur="500" fill="hold"/>
                                            <p:tgtEl>
                                              <p:spTgt spid="54"/>
                                            </p:tgtEl>
                                            <p:attrNameLst>
                                              <p:attrName>ppt_x</p:attrName>
                                            </p:attrNameLst>
                                          </p:cBhvr>
                                          <p:tavLst>
                                            <p:tav tm="0">
                                              <p:val>
                                                <p:strVal val="#ppt_x"/>
                                              </p:val>
                                            </p:tav>
                                            <p:tav tm="100000">
                                              <p:val>
                                                <p:strVal val="#ppt_x"/>
                                              </p:val>
                                            </p:tav>
                                          </p:tavLst>
                                        </p:anim>
                                        <p:anim calcmode="lin" valueType="num">
                                          <p:cBhvr>
                                            <p:cTn id="56" dur="500" fill="hold"/>
                                            <p:tgtEl>
                                              <p:spTgt spid="54"/>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1500"/>
                                      </p:stCondLst>
                                      <p:childTnLst>
                                        <p:set>
                                          <p:cBhvr>
                                            <p:cTn id="58" dur="1" fill="hold">
                                              <p:stCondLst>
                                                <p:cond delay="0"/>
                                              </p:stCondLst>
                                            </p:cTn>
                                            <p:tgtEl>
                                              <p:spTgt spid="61"/>
                                            </p:tgtEl>
                                            <p:attrNameLst>
                                              <p:attrName>style.visibility</p:attrName>
                                            </p:attrNameLst>
                                          </p:cBhvr>
                                          <p:to>
                                            <p:strVal val="visible"/>
                                          </p:to>
                                        </p:set>
                                        <p:animEffect transition="in" filter="wheel(1)">
                                          <p:cBhvr>
                                            <p:cTn id="59" dur="500"/>
                                            <p:tgtEl>
                                              <p:spTgt spid="61"/>
                                            </p:tgtEl>
                                          </p:cBhvr>
                                        </p:animEffect>
                                      </p:childTnLst>
                                    </p:cTn>
                                  </p:par>
                                  <p:par>
                                    <p:cTn id="60" presetID="53" presetClass="entr" presetSubtype="16" fill="hold" grpId="0" nodeType="withEffect">
                                      <p:stCondLst>
                                        <p:cond delay="190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2" presetClass="entr" presetSubtype="8" fill="hold" grpId="0" nodeType="withEffect">
                                      <p:stCondLst>
                                        <p:cond delay="240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0-#ppt_w/2"/>
                                              </p:val>
                                            </p:tav>
                                            <p:tav tm="100000">
                                              <p:val>
                                                <p:strVal val="#ppt_x"/>
                                              </p:val>
                                            </p:tav>
                                          </p:tavLst>
                                        </p:anim>
                                        <p:anim calcmode="lin" valueType="num">
                                          <p:cBhvr additive="base">
                                            <p:cTn id="68" dur="500" fill="hold"/>
                                            <p:tgtEl>
                                              <p:spTgt spid="71"/>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240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par>
                                    <p:cTn id="74" presetID="2" presetClass="entr" presetSubtype="8" fill="hold" grpId="0" nodeType="withEffect">
                                      <p:stCondLst>
                                        <p:cond delay="290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0-#ppt_w/2"/>
                                              </p:val>
                                            </p:tav>
                                            <p:tav tm="100000">
                                              <p:val>
                                                <p:strVal val="#ppt_x"/>
                                              </p:val>
                                            </p:tav>
                                          </p:tavLst>
                                        </p:anim>
                                        <p:anim calcmode="lin" valueType="num">
                                          <p:cBhvr additive="base">
                                            <p:cTn id="77" dur="500" fill="hold"/>
                                            <p:tgtEl>
                                              <p:spTgt spid="72"/>
                                            </p:tgtEl>
                                            <p:attrNameLst>
                                              <p:attrName>ppt_y</p:attrName>
                                            </p:attrNameLst>
                                          </p:cBhvr>
                                          <p:tavLst>
                                            <p:tav tm="0">
                                              <p:val>
                                                <p:strVal val="#ppt_y"/>
                                              </p:val>
                                            </p:tav>
                                            <p:tav tm="100000">
                                              <p:val>
                                                <p:strVal val="#ppt_y"/>
                                              </p:val>
                                            </p:tav>
                                          </p:tavLst>
                                        </p:anim>
                                      </p:childTnLst>
                                    </p:cTn>
                                  </p:par>
                                  <p:par>
                                    <p:cTn id="78" presetID="53" presetClass="entr" presetSubtype="16" fill="hold" grpId="0" nodeType="withEffect">
                                      <p:stCondLst>
                                        <p:cond delay="29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par>
                                    <p:cTn id="83" presetID="2" presetClass="entr" presetSubtype="8" fill="hold" grpId="0" nodeType="withEffect">
                                      <p:stCondLst>
                                        <p:cond delay="3400"/>
                                      </p:stCondLst>
                                      <p:childTnLst>
                                        <p:set>
                                          <p:cBhvr>
                                            <p:cTn id="84" dur="1" fill="hold">
                                              <p:stCondLst>
                                                <p:cond delay="0"/>
                                              </p:stCondLst>
                                            </p:cTn>
                                            <p:tgtEl>
                                              <p:spTgt spid="73"/>
                                            </p:tgtEl>
                                            <p:attrNameLst>
                                              <p:attrName>style.visibility</p:attrName>
                                            </p:attrNameLst>
                                          </p:cBhvr>
                                          <p:to>
                                            <p:strVal val="visible"/>
                                          </p:to>
                                        </p:set>
                                        <p:anim calcmode="lin" valueType="num">
                                          <p:cBhvr additive="base">
                                            <p:cTn id="85" dur="500" fill="hold"/>
                                            <p:tgtEl>
                                              <p:spTgt spid="73"/>
                                            </p:tgtEl>
                                            <p:attrNameLst>
                                              <p:attrName>ppt_x</p:attrName>
                                            </p:attrNameLst>
                                          </p:cBhvr>
                                          <p:tavLst>
                                            <p:tav tm="0">
                                              <p:val>
                                                <p:strVal val="0-#ppt_w/2"/>
                                              </p:val>
                                            </p:tav>
                                            <p:tav tm="100000">
                                              <p:val>
                                                <p:strVal val="#ppt_x"/>
                                              </p:val>
                                            </p:tav>
                                          </p:tavLst>
                                        </p:anim>
                                        <p:anim calcmode="lin" valueType="num">
                                          <p:cBhvr additive="base">
                                            <p:cTn id="86" dur="500" fill="hold"/>
                                            <p:tgtEl>
                                              <p:spTgt spid="73"/>
                                            </p:tgtEl>
                                            <p:attrNameLst>
                                              <p:attrName>ppt_y</p:attrName>
                                            </p:attrNameLst>
                                          </p:cBhvr>
                                          <p:tavLst>
                                            <p:tav tm="0">
                                              <p:val>
                                                <p:strVal val="#ppt_y"/>
                                              </p:val>
                                            </p:tav>
                                            <p:tav tm="100000">
                                              <p:val>
                                                <p:strVal val="#ppt_y"/>
                                              </p:val>
                                            </p:tav>
                                          </p:tavLst>
                                        </p:anim>
                                      </p:childTnLst>
                                    </p:cTn>
                                  </p:par>
                                  <p:par>
                                    <p:cTn id="87" presetID="53" presetClass="entr" presetSubtype="16" fill="hold" grpId="0" nodeType="withEffect">
                                      <p:stCondLst>
                                        <p:cond delay="340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par>
                                    <p:cTn id="92" presetID="2" presetClass="entr" presetSubtype="2" fill="hold" grpId="0" nodeType="withEffect">
                                      <p:stCondLst>
                                        <p:cond delay="3900"/>
                                      </p:stCondLst>
                                      <p:childTnLst>
                                        <p:set>
                                          <p:cBhvr>
                                            <p:cTn id="93" dur="1" fill="hold">
                                              <p:stCondLst>
                                                <p:cond delay="0"/>
                                              </p:stCondLst>
                                            </p:cTn>
                                            <p:tgtEl>
                                              <p:spTgt spid="68"/>
                                            </p:tgtEl>
                                            <p:attrNameLst>
                                              <p:attrName>style.visibility</p:attrName>
                                            </p:attrNameLst>
                                          </p:cBhvr>
                                          <p:to>
                                            <p:strVal val="visible"/>
                                          </p:to>
                                        </p:set>
                                        <p:anim calcmode="lin" valueType="num">
                                          <p:cBhvr additive="base">
                                            <p:cTn id="94" dur="500" fill="hold"/>
                                            <p:tgtEl>
                                              <p:spTgt spid="68"/>
                                            </p:tgtEl>
                                            <p:attrNameLst>
                                              <p:attrName>ppt_x</p:attrName>
                                            </p:attrNameLst>
                                          </p:cBhvr>
                                          <p:tavLst>
                                            <p:tav tm="0">
                                              <p:val>
                                                <p:strVal val="1+#ppt_w/2"/>
                                              </p:val>
                                            </p:tav>
                                            <p:tav tm="100000">
                                              <p:val>
                                                <p:strVal val="#ppt_x"/>
                                              </p:val>
                                            </p:tav>
                                          </p:tavLst>
                                        </p:anim>
                                        <p:anim calcmode="lin" valueType="num">
                                          <p:cBhvr additive="base">
                                            <p:cTn id="95" dur="500" fill="hold"/>
                                            <p:tgtEl>
                                              <p:spTgt spid="68"/>
                                            </p:tgtEl>
                                            <p:attrNameLst>
                                              <p:attrName>ppt_y</p:attrName>
                                            </p:attrNameLst>
                                          </p:cBhvr>
                                          <p:tavLst>
                                            <p:tav tm="0">
                                              <p:val>
                                                <p:strVal val="#ppt_y"/>
                                              </p:val>
                                            </p:tav>
                                            <p:tav tm="100000">
                                              <p:val>
                                                <p:strVal val="#ppt_y"/>
                                              </p:val>
                                            </p:tav>
                                          </p:tavLst>
                                        </p:anim>
                                      </p:childTnLst>
                                    </p:cTn>
                                  </p:par>
                                  <p:par>
                                    <p:cTn id="96" presetID="53" presetClass="entr" presetSubtype="16" fill="hold" grpId="0" nodeType="withEffect">
                                      <p:stCondLst>
                                        <p:cond delay="390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childTnLst>
                                    </p:cTn>
                                  </p:par>
                                  <p:par>
                                    <p:cTn id="101" presetID="2" presetClass="entr" presetSubtype="2" fill="hold" grpId="0" nodeType="withEffect">
                                      <p:stCondLst>
                                        <p:cond delay="440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1+#ppt_w/2"/>
                                              </p:val>
                                            </p:tav>
                                            <p:tav tm="100000">
                                              <p:val>
                                                <p:strVal val="#ppt_x"/>
                                              </p:val>
                                            </p:tav>
                                          </p:tavLst>
                                        </p:anim>
                                        <p:anim calcmode="lin" valueType="num">
                                          <p:cBhvr additive="base">
                                            <p:cTn id="104" dur="500" fill="hold"/>
                                            <p:tgtEl>
                                              <p:spTgt spid="69"/>
                                            </p:tgtEl>
                                            <p:attrNameLst>
                                              <p:attrName>ppt_y</p:attrName>
                                            </p:attrNameLst>
                                          </p:cBhvr>
                                          <p:tavLst>
                                            <p:tav tm="0">
                                              <p:val>
                                                <p:strVal val="#ppt_y"/>
                                              </p:val>
                                            </p:tav>
                                            <p:tav tm="100000">
                                              <p:val>
                                                <p:strVal val="#ppt_y"/>
                                              </p:val>
                                            </p:tav>
                                          </p:tavLst>
                                        </p:anim>
                                      </p:childTnLst>
                                    </p:cTn>
                                  </p:par>
                                  <p:par>
                                    <p:cTn id="105" presetID="53" presetClass="entr" presetSubtype="16" fill="hold" grpId="0" nodeType="withEffect">
                                      <p:stCondLst>
                                        <p:cond delay="440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fltVal val="0"/>
                                              </p:val>
                                            </p:tav>
                                            <p:tav tm="100000">
                                              <p:val>
                                                <p:strVal val="#ppt_w"/>
                                              </p:val>
                                            </p:tav>
                                          </p:tavLst>
                                        </p:anim>
                                        <p:anim calcmode="lin" valueType="num">
                                          <p:cBhvr>
                                            <p:cTn id="108" dur="500" fill="hold"/>
                                            <p:tgtEl>
                                              <p:spTgt spid="67"/>
                                            </p:tgtEl>
                                            <p:attrNameLst>
                                              <p:attrName>ppt_h</p:attrName>
                                            </p:attrNameLst>
                                          </p:cBhvr>
                                          <p:tavLst>
                                            <p:tav tm="0">
                                              <p:val>
                                                <p:fltVal val="0"/>
                                              </p:val>
                                            </p:tav>
                                            <p:tav tm="100000">
                                              <p:val>
                                                <p:strVal val="#ppt_h"/>
                                              </p:val>
                                            </p:tav>
                                          </p:tavLst>
                                        </p:anim>
                                        <p:animEffect transition="in" filter="fade">
                                          <p:cBhvr>
                                            <p:cTn id="109" dur="500"/>
                                            <p:tgtEl>
                                              <p:spTgt spid="67"/>
                                            </p:tgtEl>
                                          </p:cBhvr>
                                        </p:animEffect>
                                      </p:childTnLst>
                                    </p:cTn>
                                  </p:par>
                                  <p:par>
                                    <p:cTn id="110" presetID="2" presetClass="entr" presetSubtype="2" fill="hold" grpId="0" nodeType="withEffect">
                                      <p:stCondLst>
                                        <p:cond delay="4900"/>
                                      </p:stCondLst>
                                      <p:childTnLst>
                                        <p:set>
                                          <p:cBhvr>
                                            <p:cTn id="111" dur="1" fill="hold">
                                              <p:stCondLst>
                                                <p:cond delay="0"/>
                                              </p:stCondLst>
                                            </p:cTn>
                                            <p:tgtEl>
                                              <p:spTgt spid="70"/>
                                            </p:tgtEl>
                                            <p:attrNameLst>
                                              <p:attrName>style.visibility</p:attrName>
                                            </p:attrNameLst>
                                          </p:cBhvr>
                                          <p:to>
                                            <p:strVal val="visible"/>
                                          </p:to>
                                        </p:set>
                                        <p:anim calcmode="lin" valueType="num">
                                          <p:cBhvr additive="base">
                                            <p:cTn id="112" dur="500" fill="hold"/>
                                            <p:tgtEl>
                                              <p:spTgt spid="70"/>
                                            </p:tgtEl>
                                            <p:attrNameLst>
                                              <p:attrName>ppt_x</p:attrName>
                                            </p:attrNameLst>
                                          </p:cBhvr>
                                          <p:tavLst>
                                            <p:tav tm="0">
                                              <p:val>
                                                <p:strVal val="1+#ppt_w/2"/>
                                              </p:val>
                                            </p:tav>
                                            <p:tav tm="100000">
                                              <p:val>
                                                <p:strVal val="#ppt_x"/>
                                              </p:val>
                                            </p:tav>
                                          </p:tavLst>
                                        </p:anim>
                                        <p:anim calcmode="lin" valueType="num">
                                          <p:cBhvr additive="base">
                                            <p:cTn id="113"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43" grpId="0"/>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行业</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应用</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25" name="原创设计师QQ598969553             _5"/>
          <p:cNvSpPr>
            <a:spLocks noChangeAspect="1" noChangeArrowheads="1" noTextEdit="1"/>
          </p:cNvSpPr>
          <p:nvPr/>
        </p:nvSpPr>
        <p:spPr bwMode="auto">
          <a:xfrm>
            <a:off x="952500" y="1304806"/>
            <a:ext cx="7239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 name="原创设计师QQ598969553             _6"/>
          <p:cNvSpPr>
            <a:spLocks noChangeArrowheads="1"/>
          </p:cNvSpPr>
          <p:nvPr/>
        </p:nvSpPr>
        <p:spPr bwMode="auto">
          <a:xfrm>
            <a:off x="952500" y="1374656"/>
            <a:ext cx="1447800" cy="1452562"/>
          </a:xfrm>
          <a:prstGeom prst="rect">
            <a:avLst/>
          </a:prstGeom>
          <a:solidFill>
            <a:schemeClr val="accent1"/>
          </a:solidFill>
          <a:ln>
            <a:noFill/>
          </a:ln>
        </p:spPr>
        <p:txBody>
          <a:bodyPr/>
          <a:lstStyle/>
          <a:p>
            <a:endParaRPr lang="zh-CN" altLang="en-US">
              <a:solidFill>
                <a:schemeClr val="accent1"/>
              </a:solidFill>
            </a:endParaRPr>
          </a:p>
        </p:txBody>
      </p:sp>
      <p:sp>
        <p:nvSpPr>
          <p:cNvPr id="27" name="原创设计师QQ598969553             _7" descr="318740-130P60HZ091"/>
          <p:cNvSpPr>
            <a:spLocks noChangeArrowheads="1"/>
          </p:cNvSpPr>
          <p:nvPr/>
        </p:nvSpPr>
        <p:spPr bwMode="auto">
          <a:xfrm>
            <a:off x="2400300" y="1374656"/>
            <a:ext cx="1447800" cy="1452562"/>
          </a:xfrm>
          <a:prstGeom prst="rect">
            <a:avLst/>
          </a:prstGeom>
          <a:blipFill dpi="0" rotWithShape="1">
            <a:blip r:embed="rId1" cstate="screen"/>
            <a:srcRect/>
            <a:stretch>
              <a:fillRect/>
            </a:stretch>
          </a:blipFill>
          <a:ln>
            <a:noFill/>
          </a:ln>
        </p:spPr>
        <p:txBody>
          <a:bodyPr/>
          <a:lstStyle/>
          <a:p>
            <a:endParaRPr lang="zh-CN" altLang="en-US"/>
          </a:p>
        </p:txBody>
      </p:sp>
      <p:sp>
        <p:nvSpPr>
          <p:cNvPr id="28" name="原创设计师QQ598969553             _8"/>
          <p:cNvSpPr>
            <a:spLocks noChangeArrowheads="1"/>
          </p:cNvSpPr>
          <p:nvPr/>
        </p:nvSpPr>
        <p:spPr bwMode="auto">
          <a:xfrm>
            <a:off x="3848100" y="1374656"/>
            <a:ext cx="1447800" cy="1452562"/>
          </a:xfrm>
          <a:prstGeom prst="rect">
            <a:avLst/>
          </a:prstGeom>
          <a:solidFill>
            <a:schemeClr val="accent3"/>
          </a:solidFill>
          <a:ln>
            <a:noFill/>
          </a:ln>
        </p:spPr>
        <p:txBody>
          <a:bodyPr/>
          <a:lstStyle/>
          <a:p>
            <a:endParaRPr lang="zh-CN" altLang="en-US"/>
          </a:p>
        </p:txBody>
      </p:sp>
      <p:sp>
        <p:nvSpPr>
          <p:cNvPr id="29" name="原创设计师QQ598969553             _9" descr="22"/>
          <p:cNvSpPr>
            <a:spLocks noChangeArrowheads="1"/>
          </p:cNvSpPr>
          <p:nvPr/>
        </p:nvSpPr>
        <p:spPr bwMode="auto">
          <a:xfrm>
            <a:off x="5295900" y="1374656"/>
            <a:ext cx="1447800" cy="1452562"/>
          </a:xfrm>
          <a:prstGeom prst="rect">
            <a:avLst/>
          </a:prstGeom>
          <a:blipFill dpi="0" rotWithShape="1">
            <a:blip r:embed="rId2" cstate="screen"/>
            <a:srcRect/>
            <a:stretch>
              <a:fillRect/>
            </a:stretch>
          </a:blipFill>
          <a:ln>
            <a:noFill/>
          </a:ln>
        </p:spPr>
        <p:txBody>
          <a:bodyPr/>
          <a:lstStyle/>
          <a:p>
            <a:endParaRPr lang="zh-CN" altLang="en-US"/>
          </a:p>
        </p:txBody>
      </p:sp>
      <p:sp>
        <p:nvSpPr>
          <p:cNvPr id="30" name="原创设计师QQ598969553             _10"/>
          <p:cNvSpPr>
            <a:spLocks noChangeArrowheads="1"/>
          </p:cNvSpPr>
          <p:nvPr/>
        </p:nvSpPr>
        <p:spPr bwMode="auto">
          <a:xfrm>
            <a:off x="6743700" y="1374656"/>
            <a:ext cx="1447800" cy="1452562"/>
          </a:xfrm>
          <a:prstGeom prst="rect">
            <a:avLst/>
          </a:prstGeom>
          <a:solidFill>
            <a:schemeClr val="accent5"/>
          </a:solidFill>
          <a:ln>
            <a:noFill/>
          </a:ln>
        </p:spPr>
        <p:txBody>
          <a:bodyPr/>
          <a:lstStyle/>
          <a:p>
            <a:endParaRPr lang="zh-CN" altLang="en-US"/>
          </a:p>
        </p:txBody>
      </p:sp>
      <p:sp>
        <p:nvSpPr>
          <p:cNvPr id="31" name="原创设计师QQ598969553             _11" descr="sy_64934932458副本"/>
          <p:cNvSpPr>
            <a:spLocks noChangeArrowheads="1"/>
          </p:cNvSpPr>
          <p:nvPr/>
        </p:nvSpPr>
        <p:spPr bwMode="auto">
          <a:xfrm>
            <a:off x="952500" y="2827218"/>
            <a:ext cx="1447800" cy="1454150"/>
          </a:xfrm>
          <a:prstGeom prst="rect">
            <a:avLst/>
          </a:prstGeom>
          <a:blipFill dpi="0" rotWithShape="1">
            <a:blip r:embed="rId3" cstate="screen"/>
            <a:srcRect/>
            <a:stretch>
              <a:fillRect/>
            </a:stretch>
          </a:blipFill>
          <a:ln>
            <a:noFill/>
          </a:ln>
        </p:spPr>
        <p:txBody>
          <a:bodyPr/>
          <a:lstStyle/>
          <a:p>
            <a:endParaRPr lang="zh-CN" altLang="en-US"/>
          </a:p>
        </p:txBody>
      </p:sp>
      <p:sp>
        <p:nvSpPr>
          <p:cNvPr id="32" name="原创设计师QQ598969553             _12"/>
          <p:cNvSpPr>
            <a:spLocks noChangeArrowheads="1"/>
          </p:cNvSpPr>
          <p:nvPr/>
        </p:nvSpPr>
        <p:spPr bwMode="auto">
          <a:xfrm>
            <a:off x="2400300" y="2827218"/>
            <a:ext cx="1447800" cy="1454150"/>
          </a:xfrm>
          <a:prstGeom prst="rect">
            <a:avLst/>
          </a:prstGeom>
          <a:solidFill>
            <a:schemeClr val="accent2"/>
          </a:solidFill>
          <a:ln>
            <a:noFill/>
          </a:ln>
        </p:spPr>
        <p:txBody>
          <a:bodyPr/>
          <a:lstStyle/>
          <a:p>
            <a:endParaRPr lang="zh-CN" altLang="en-US"/>
          </a:p>
        </p:txBody>
      </p:sp>
      <p:sp>
        <p:nvSpPr>
          <p:cNvPr id="33" name="原创设计师QQ598969553             _13" descr="image0071-1024x682"/>
          <p:cNvSpPr>
            <a:spLocks noChangeArrowheads="1"/>
          </p:cNvSpPr>
          <p:nvPr/>
        </p:nvSpPr>
        <p:spPr bwMode="auto">
          <a:xfrm>
            <a:off x="3848100" y="2827218"/>
            <a:ext cx="1447800" cy="1454150"/>
          </a:xfrm>
          <a:prstGeom prst="rect">
            <a:avLst/>
          </a:prstGeom>
          <a:blipFill dpi="0" rotWithShape="1">
            <a:blip r:embed="rId4" cstate="screen"/>
            <a:srcRect/>
            <a:stretch>
              <a:fillRect/>
            </a:stretch>
          </a:blipFill>
          <a:ln>
            <a:noFill/>
          </a:ln>
        </p:spPr>
        <p:txBody>
          <a:bodyPr/>
          <a:lstStyle/>
          <a:p>
            <a:endParaRPr lang="zh-CN" altLang="en-US"/>
          </a:p>
        </p:txBody>
      </p:sp>
      <p:sp>
        <p:nvSpPr>
          <p:cNvPr id="34" name="原创设计师QQ598969553             _14"/>
          <p:cNvSpPr>
            <a:spLocks noChangeArrowheads="1"/>
          </p:cNvSpPr>
          <p:nvPr/>
        </p:nvSpPr>
        <p:spPr bwMode="auto">
          <a:xfrm>
            <a:off x="5295900" y="2827218"/>
            <a:ext cx="1447800" cy="1454150"/>
          </a:xfrm>
          <a:prstGeom prst="rect">
            <a:avLst/>
          </a:prstGeom>
          <a:solidFill>
            <a:schemeClr val="accent4"/>
          </a:solidFill>
          <a:ln>
            <a:noFill/>
          </a:ln>
        </p:spPr>
        <p:txBody>
          <a:bodyPr/>
          <a:lstStyle/>
          <a:p>
            <a:endParaRPr lang="zh-CN" altLang="en-US"/>
          </a:p>
        </p:txBody>
      </p:sp>
      <p:sp>
        <p:nvSpPr>
          <p:cNvPr id="35" name="原创设计师QQ598969553             _15" descr="201107060956141686"/>
          <p:cNvSpPr>
            <a:spLocks noChangeArrowheads="1"/>
          </p:cNvSpPr>
          <p:nvPr/>
        </p:nvSpPr>
        <p:spPr bwMode="auto">
          <a:xfrm>
            <a:off x="6743700" y="2827218"/>
            <a:ext cx="1447800" cy="1454150"/>
          </a:xfrm>
          <a:prstGeom prst="rect">
            <a:avLst/>
          </a:prstGeom>
          <a:blipFill dpi="0" rotWithShape="1">
            <a:blip r:embed="rId5" cstate="screen"/>
            <a:srcRect/>
            <a:stretch>
              <a:fillRect/>
            </a:stretch>
          </a:blipFill>
          <a:ln>
            <a:noFill/>
          </a:ln>
        </p:spPr>
        <p:txBody>
          <a:bodyPr/>
          <a:lstStyle/>
          <a:p>
            <a:endParaRPr lang="zh-CN" altLang="en-US"/>
          </a:p>
        </p:txBody>
      </p:sp>
      <p:sp>
        <p:nvSpPr>
          <p:cNvPr id="36" name="原创设计师QQ598969553             _16"/>
          <p:cNvSpPr>
            <a:spLocks noChangeArrowheads="1"/>
          </p:cNvSpPr>
          <p:nvPr/>
        </p:nvSpPr>
        <p:spPr bwMode="auto">
          <a:xfrm>
            <a:off x="1085627" y="1767769"/>
            <a:ext cx="118154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dirty="0">
                <a:solidFill>
                  <a:schemeClr val="bg1"/>
                </a:solidFill>
              </a:rPr>
              <a:t>金融领域</a:t>
            </a:r>
            <a:endParaRPr lang="zh-CN" altLang="en-US" sz="1000" dirty="0">
              <a:solidFill>
                <a:schemeClr val="bg1"/>
              </a:solidFill>
            </a:endParaRPr>
          </a:p>
          <a:p>
            <a:pPr eaLnBrk="1" hangingPunct="1">
              <a:lnSpc>
                <a:spcPct val="150000"/>
              </a:lnSpc>
            </a:pPr>
            <a:r>
              <a:rPr lang="zh-CN" altLang="zh-TW" sz="800" dirty="0">
                <a:solidFill>
                  <a:schemeClr val="bg1"/>
                </a:solidFill>
                <a:latin typeface="微软雅黑" panose="020B0503020204020204" pitchFamily="34" charset="-122"/>
                <a:ea typeface="微软雅黑" panose="020B0503020204020204" pitchFamily="34" charset="-122"/>
                <a:sym typeface="+mn-ea"/>
              </a:rPr>
              <a:t>内部网络会议，内部培训，业务交流，远程招聘</a:t>
            </a:r>
            <a:endParaRPr lang="zh-CN" altLang="zh-TW" sz="800" dirty="0">
              <a:solidFill>
                <a:schemeClr val="bg1"/>
              </a:solidFill>
              <a:latin typeface="微软雅黑" panose="020B0503020204020204" pitchFamily="34" charset="-122"/>
              <a:ea typeface="微软雅黑" panose="020B0503020204020204" pitchFamily="34" charset="-122"/>
              <a:sym typeface="+mn-ea"/>
            </a:endParaRPr>
          </a:p>
        </p:txBody>
      </p:sp>
      <p:sp>
        <p:nvSpPr>
          <p:cNvPr id="37" name="原创设计师QQ598969553             _17"/>
          <p:cNvSpPr>
            <a:spLocks noChangeArrowheads="1"/>
          </p:cNvSpPr>
          <p:nvPr/>
        </p:nvSpPr>
        <p:spPr bwMode="auto">
          <a:xfrm>
            <a:off x="3981227" y="1767769"/>
            <a:ext cx="1181546"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dirty="0">
                <a:solidFill>
                  <a:schemeClr val="bg1"/>
                </a:solidFill>
              </a:rPr>
              <a:t>制造业</a:t>
            </a:r>
            <a:endParaRPr lang="zh-CN" altLang="en-US" sz="1000" dirty="0">
              <a:solidFill>
                <a:schemeClr val="bg1"/>
              </a:solidFill>
            </a:endParaRPr>
          </a:p>
          <a:p>
            <a:pPr eaLnBrk="1" hangingPunct="1">
              <a:lnSpc>
                <a:spcPct val="150000"/>
              </a:lnSpc>
            </a:pPr>
            <a:r>
              <a:rPr lang="zh-CN" altLang="en-US" sz="800" dirty="0" smtClean="0">
                <a:solidFill>
                  <a:schemeClr val="bg1"/>
                </a:solidFill>
                <a:latin typeface="微软雅黑" panose="020B0503020204020204" pitchFamily="34" charset="-122"/>
                <a:ea typeface="微软雅黑" panose="020B0503020204020204" pitchFamily="34" charset="-122"/>
                <a:sym typeface="+mn-ea"/>
              </a:rPr>
              <a:t>员工培训，样品视讯检验</a:t>
            </a:r>
            <a:endParaRPr lang="zh-CN" altLang="en-US" sz="8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原创设计师QQ598969553             _18"/>
          <p:cNvSpPr>
            <a:spLocks noChangeArrowheads="1"/>
          </p:cNvSpPr>
          <p:nvPr/>
        </p:nvSpPr>
        <p:spPr bwMode="auto">
          <a:xfrm>
            <a:off x="6876827" y="1767769"/>
            <a:ext cx="118154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000" b="1" dirty="0">
                <a:solidFill>
                  <a:schemeClr val="bg1"/>
                </a:solidFill>
              </a:rPr>
              <a:t>IT</a:t>
            </a:r>
            <a:r>
              <a:rPr lang="zh-CN" altLang="en-US" sz="1000" b="1" dirty="0">
                <a:solidFill>
                  <a:schemeClr val="bg1"/>
                </a:solidFill>
              </a:rPr>
              <a:t>互联网公司</a:t>
            </a:r>
            <a:endParaRPr lang="zh-CN" altLang="en-US" sz="1000" b="1" dirty="0">
              <a:solidFill>
                <a:schemeClr val="bg1"/>
              </a:solidFill>
            </a:endParaRPr>
          </a:p>
          <a:p>
            <a:pPr eaLnBrk="1" hangingPunct="1">
              <a:lnSpc>
                <a:spcPct val="150000"/>
              </a:lnSpc>
            </a:pPr>
            <a:r>
              <a:rPr lang="zh-CN" altLang="en-US" sz="800" dirty="0" smtClean="0">
                <a:solidFill>
                  <a:schemeClr val="bg1"/>
                </a:solidFill>
                <a:latin typeface="微软雅黑" panose="020B0503020204020204" pitchFamily="34" charset="-122"/>
                <a:ea typeface="微软雅黑" panose="020B0503020204020204" pitchFamily="34" charset="-122"/>
                <a:sym typeface="+mn-ea"/>
              </a:rPr>
              <a:t>网络会议，异地协同办公，远程招聘</a:t>
            </a:r>
            <a:endParaRPr lang="zh-CN" altLang="en-US" sz="8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9" name="原创设计师QQ598969553             _19"/>
          <p:cNvSpPr>
            <a:spLocks noChangeArrowheads="1"/>
          </p:cNvSpPr>
          <p:nvPr/>
        </p:nvSpPr>
        <p:spPr bwMode="auto">
          <a:xfrm>
            <a:off x="5429027" y="3221125"/>
            <a:ext cx="1181546"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dirty="0">
                <a:solidFill>
                  <a:schemeClr val="bg1"/>
                </a:solidFill>
              </a:rPr>
              <a:t>运输业</a:t>
            </a:r>
            <a:endParaRPr lang="zh-CN" altLang="en-US" sz="1000" dirty="0">
              <a:solidFill>
                <a:schemeClr val="bg1"/>
              </a:solidFill>
            </a:endParaRPr>
          </a:p>
          <a:p>
            <a:pPr eaLnBrk="1" hangingPunct="1">
              <a:lnSpc>
                <a:spcPct val="150000"/>
              </a:lnSpc>
            </a:pPr>
            <a:r>
              <a:rPr altLang="en-US" sz="800" dirty="0">
                <a:solidFill>
                  <a:schemeClr val="bg1"/>
                </a:solidFill>
                <a:latin typeface="微软雅黑" panose="020B0503020204020204" pitchFamily="34" charset="-122"/>
                <a:ea typeface="微软雅黑" panose="020B0503020204020204" pitchFamily="34" charset="-122"/>
                <a:sym typeface="+mn-ea"/>
              </a:rPr>
              <a:t>员工培训会议，高铁旅途会议，高铁购物，内部网络会议</a:t>
            </a:r>
            <a:endParaRPr lang="en-US" altLang="en-US" sz="800" dirty="0">
              <a:solidFill>
                <a:schemeClr val="bg1"/>
              </a:solidFill>
              <a:latin typeface="微软雅黑" panose="020B0503020204020204" pitchFamily="34" charset="-122"/>
              <a:ea typeface="微软雅黑" panose="020B0503020204020204" pitchFamily="34" charset="-122"/>
              <a:sym typeface="+mn-ea"/>
            </a:endParaRPr>
          </a:p>
        </p:txBody>
      </p:sp>
      <p:sp>
        <p:nvSpPr>
          <p:cNvPr id="40" name="原创设计师QQ598969553             _20"/>
          <p:cNvSpPr>
            <a:spLocks noChangeArrowheads="1"/>
          </p:cNvSpPr>
          <p:nvPr/>
        </p:nvSpPr>
        <p:spPr bwMode="auto">
          <a:xfrm>
            <a:off x="2533427" y="3221125"/>
            <a:ext cx="1181546" cy="70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800" dirty="0">
                <a:solidFill>
                  <a:schemeClr val="bg1"/>
                </a:solidFill>
              </a:rPr>
              <a:t>服务业</a:t>
            </a:r>
            <a:endParaRPr lang="zh-CN" altLang="en-US" sz="800" dirty="0">
              <a:solidFill>
                <a:schemeClr val="bg1"/>
              </a:solidFill>
            </a:endParaRPr>
          </a:p>
          <a:p>
            <a:pPr eaLnBrk="1" hangingPunct="1">
              <a:lnSpc>
                <a:spcPct val="150000"/>
              </a:lnSpc>
            </a:pPr>
            <a:r>
              <a:rPr lang="zh-CN" altLang="en-US" sz="800" dirty="0" smtClean="0">
                <a:solidFill>
                  <a:schemeClr val="bg1"/>
                </a:solidFill>
                <a:latin typeface="微软雅黑" panose="020B0503020204020204" pitchFamily="34" charset="-122"/>
                <a:ea typeface="微软雅黑" panose="020B0503020204020204" pitchFamily="34" charset="-122"/>
                <a:sym typeface="+mn-ea"/>
              </a:rPr>
              <a:t>连锁培训，远程客服，网络会议，如酒店会场屏幕分享</a:t>
            </a:r>
            <a:endParaRPr lang="zh-CN" altLang="en-US" sz="800" dirty="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6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47" presetClass="entr" presetSubtype="0" fill="hold" grpId="0" nodeType="withEffect">
                                  <p:stCondLst>
                                    <p:cond delay="11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7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8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47" presetClass="entr" presetSubtype="0" fill="hold" grpId="0" nodeType="withEffect">
                                  <p:stCondLst>
                                    <p:cond delay="130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anim calcmode="lin" valueType="num">
                                      <p:cBhvr>
                                        <p:cTn id="45" dur="500" fill="hold"/>
                                        <p:tgtEl>
                                          <p:spTgt spid="40"/>
                                        </p:tgtEl>
                                        <p:attrNameLst>
                                          <p:attrName>ppt_x</p:attrName>
                                        </p:attrNameLst>
                                      </p:cBhvr>
                                      <p:tavLst>
                                        <p:tav tm="0">
                                          <p:val>
                                            <p:strVal val="#ppt_x"/>
                                          </p:val>
                                        </p:tav>
                                        <p:tav tm="100000">
                                          <p:val>
                                            <p:strVal val="#ppt_x"/>
                                          </p:val>
                                        </p:tav>
                                      </p:tavLst>
                                    </p:anim>
                                    <p:anim calcmode="lin" valueType="num">
                                      <p:cBhvr>
                                        <p:cTn id="46" dur="500" fill="hold"/>
                                        <p:tgtEl>
                                          <p:spTgt spid="40"/>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9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47" presetClass="entr" presetSubtype="0" fill="hold" grpId="0" nodeType="withEffect">
                                  <p:stCondLst>
                                    <p:cond delay="150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anim calcmode="lin" valueType="num">
                                      <p:cBhvr>
                                        <p:cTn id="60" dur="500" fill="hold"/>
                                        <p:tgtEl>
                                          <p:spTgt spid="37"/>
                                        </p:tgtEl>
                                        <p:attrNameLst>
                                          <p:attrName>ppt_x</p:attrName>
                                        </p:attrNameLst>
                                      </p:cBhvr>
                                      <p:tavLst>
                                        <p:tav tm="0">
                                          <p:val>
                                            <p:strVal val="#ppt_x"/>
                                          </p:val>
                                        </p:tav>
                                        <p:tav tm="100000">
                                          <p:val>
                                            <p:strVal val="#ppt_x"/>
                                          </p:val>
                                        </p:tav>
                                      </p:tavLst>
                                    </p:anim>
                                    <p:anim calcmode="lin" valueType="num">
                                      <p:cBhvr>
                                        <p:cTn id="61" dur="500" fill="hold"/>
                                        <p:tgtEl>
                                          <p:spTgt spid="37"/>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110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120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47" presetClass="entr" presetSubtype="0" fill="hold" grpId="0" nodeType="withEffect">
                                  <p:stCondLst>
                                    <p:cond delay="170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anim calcmode="lin" valueType="num">
                                      <p:cBhvr>
                                        <p:cTn id="75" dur="500" fill="hold"/>
                                        <p:tgtEl>
                                          <p:spTgt spid="39"/>
                                        </p:tgtEl>
                                        <p:attrNameLst>
                                          <p:attrName>ppt_x</p:attrName>
                                        </p:attrNameLst>
                                      </p:cBhvr>
                                      <p:tavLst>
                                        <p:tav tm="0">
                                          <p:val>
                                            <p:strVal val="#ppt_x"/>
                                          </p:val>
                                        </p:tav>
                                        <p:tav tm="100000">
                                          <p:val>
                                            <p:strVal val="#ppt_x"/>
                                          </p:val>
                                        </p:tav>
                                      </p:tavLst>
                                    </p:anim>
                                    <p:anim calcmode="lin" valueType="num">
                                      <p:cBhvr>
                                        <p:cTn id="76" dur="500" fill="hold"/>
                                        <p:tgtEl>
                                          <p:spTgt spid="39"/>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130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par>
                                <p:cTn id="82" presetID="53" presetClass="entr" presetSubtype="16" fill="hold" grpId="0" nodeType="withEffect">
                                  <p:stCondLst>
                                    <p:cond delay="140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par>
                                <p:cTn id="87" presetID="47" presetClass="entr" presetSubtype="0" fill="hold" grpId="0" nodeType="withEffect">
                                  <p:stCondLst>
                                    <p:cond delay="190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strVal val="#ppt_x"/>
                                          </p:val>
                                        </p:tav>
                                        <p:tav tm="100000">
                                          <p:val>
                                            <p:strVal val="#ppt_x"/>
                                          </p:val>
                                        </p:tav>
                                      </p:tavLst>
                                    </p:anim>
                                    <p:anim calcmode="lin" valueType="num">
                                      <p:cBhvr>
                                        <p:cTn id="91" dur="500" fill="hold"/>
                                        <p:tgtEl>
                                          <p:spTgt spid="38"/>
                                        </p:tgtEl>
                                        <p:attrNameLst>
                                          <p:attrName>ppt_y</p:attrName>
                                        </p:attrNameLst>
                                      </p:cBhvr>
                                      <p:tavLst>
                                        <p:tav tm="0">
                                          <p:val>
                                            <p:strVal val="#ppt_y-.1"/>
                                          </p:val>
                                        </p:tav>
                                        <p:tav tm="100000">
                                          <p:val>
                                            <p:strVal val="#ppt_y"/>
                                          </p:val>
                                        </p:tav>
                                      </p:tavLst>
                                    </p:anim>
                                  </p:childTnLst>
                                </p:cTn>
                              </p:par>
                              <p:par>
                                <p:cTn id="92" presetID="53" presetClass="entr" presetSubtype="16" fill="hold" grpId="0" nodeType="withEffect">
                                  <p:stCondLst>
                                    <p:cond delay="150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2074" y="-1"/>
            <a:ext cx="9148614" cy="5141914"/>
          </a:xfrm>
          <a:prstGeom prst="rect">
            <a:avLst/>
          </a:prstGeom>
          <a:solidFill>
            <a:schemeClr val="accent3">
              <a:alpha val="80000"/>
            </a:schemeClr>
          </a:soli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259632" y="3651076"/>
            <a:ext cx="508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案例</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原创设计师QQ598969553             _4"/>
          <p:cNvSpPr/>
          <p:nvPr/>
        </p:nvSpPr>
        <p:spPr bwMode="auto">
          <a:xfrm>
            <a:off x="202061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原创设计师QQ598969553             _6"/>
          <p:cNvGrpSpPr/>
          <p:nvPr/>
        </p:nvGrpSpPr>
        <p:grpSpPr>
          <a:xfrm>
            <a:off x="711200" y="3739460"/>
            <a:ext cx="252730" cy="309578"/>
            <a:chOff x="187325" y="2244725"/>
            <a:chExt cx="649288" cy="795338"/>
          </a:xfrm>
          <a:solidFill>
            <a:schemeClr val="bg1"/>
          </a:solidFill>
        </p:grpSpPr>
        <p:sp>
          <p:nvSpPr>
            <p:cNvPr id="18" name="Freeform 10"/>
            <p:cNvSpPr/>
            <p:nvPr/>
          </p:nvSpPr>
          <p:spPr bwMode="auto">
            <a:xfrm>
              <a:off x="187325" y="2244725"/>
              <a:ext cx="644525" cy="795338"/>
            </a:xfrm>
            <a:custGeom>
              <a:avLst/>
              <a:gdLst>
                <a:gd name="T0" fmla="*/ 172 w 172"/>
                <a:gd name="T1" fmla="*/ 17 h 212"/>
                <a:gd name="T2" fmla="*/ 155 w 172"/>
                <a:gd name="T3" fmla="*/ 0 h 212"/>
                <a:gd name="T4" fmla="*/ 17 w 172"/>
                <a:gd name="T5" fmla="*/ 0 h 212"/>
                <a:gd name="T6" fmla="*/ 0 w 172"/>
                <a:gd name="T7" fmla="*/ 17 h 212"/>
                <a:gd name="T8" fmla="*/ 0 w 172"/>
                <a:gd name="T9" fmla="*/ 195 h 212"/>
                <a:gd name="T10" fmla="*/ 17 w 172"/>
                <a:gd name="T11" fmla="*/ 212 h 212"/>
                <a:gd name="T12" fmla="*/ 39 w 172"/>
                <a:gd name="T13" fmla="*/ 212 h 212"/>
                <a:gd name="T14" fmla="*/ 63 w 172"/>
                <a:gd name="T15" fmla="*/ 212 h 212"/>
                <a:gd name="T16" fmla="*/ 69 w 172"/>
                <a:gd name="T17" fmla="*/ 205 h 212"/>
                <a:gd name="T18" fmla="*/ 63 w 172"/>
                <a:gd name="T19" fmla="*/ 199 h 212"/>
                <a:gd name="T20" fmla="*/ 39 w 172"/>
                <a:gd name="T21" fmla="*/ 199 h 212"/>
                <a:gd name="T22" fmla="*/ 17 w 172"/>
                <a:gd name="T23" fmla="*/ 199 h 212"/>
                <a:gd name="T24" fmla="*/ 13 w 172"/>
                <a:gd name="T25" fmla="*/ 195 h 212"/>
                <a:gd name="T26" fmla="*/ 13 w 172"/>
                <a:gd name="T27" fmla="*/ 17 h 212"/>
                <a:gd name="T28" fmla="*/ 17 w 172"/>
                <a:gd name="T29" fmla="*/ 13 h 212"/>
                <a:gd name="T30" fmla="*/ 115 w 172"/>
                <a:gd name="T31" fmla="*/ 13 h 212"/>
                <a:gd name="T32" fmla="*/ 115 w 172"/>
                <a:gd name="T33" fmla="*/ 13 h 212"/>
                <a:gd name="T34" fmla="*/ 128 w 172"/>
                <a:gd name="T35" fmla="*/ 13 h 212"/>
                <a:gd name="T36" fmla="*/ 128 w 172"/>
                <a:gd name="T37" fmla="*/ 13 h 212"/>
                <a:gd name="T38" fmla="*/ 155 w 172"/>
                <a:gd name="T39" fmla="*/ 13 h 212"/>
                <a:gd name="T40" fmla="*/ 159 w 172"/>
                <a:gd name="T41" fmla="*/ 17 h 212"/>
                <a:gd name="T42" fmla="*/ 159 w 172"/>
                <a:gd name="T43" fmla="*/ 151 h 212"/>
                <a:gd name="T44" fmla="*/ 166 w 172"/>
                <a:gd name="T45" fmla="*/ 152 h 212"/>
                <a:gd name="T46" fmla="*/ 172 w 172"/>
                <a:gd name="T47" fmla="*/ 156 h 212"/>
                <a:gd name="T48" fmla="*/ 172 w 172"/>
                <a:gd name="T49" fmla="*/ 158 h 212"/>
                <a:gd name="T50" fmla="*/ 172 w 172"/>
                <a:gd name="T51" fmla="*/ 158 h 212"/>
                <a:gd name="T52" fmla="*/ 172 w 172"/>
                <a:gd name="T53" fmla="*/ 1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2">
                  <a:moveTo>
                    <a:pt x="172" y="17"/>
                  </a:moveTo>
                  <a:cubicBezTo>
                    <a:pt x="172" y="8"/>
                    <a:pt x="165" y="0"/>
                    <a:pt x="155" y="0"/>
                  </a:cubicBezTo>
                  <a:cubicBezTo>
                    <a:pt x="17" y="0"/>
                    <a:pt x="17" y="0"/>
                    <a:pt x="17" y="0"/>
                  </a:cubicBezTo>
                  <a:cubicBezTo>
                    <a:pt x="8" y="0"/>
                    <a:pt x="0" y="8"/>
                    <a:pt x="0" y="17"/>
                  </a:cubicBezTo>
                  <a:cubicBezTo>
                    <a:pt x="0" y="195"/>
                    <a:pt x="0" y="195"/>
                    <a:pt x="0" y="195"/>
                  </a:cubicBezTo>
                  <a:cubicBezTo>
                    <a:pt x="0" y="205"/>
                    <a:pt x="8" y="212"/>
                    <a:pt x="17" y="212"/>
                  </a:cubicBezTo>
                  <a:cubicBezTo>
                    <a:pt x="39" y="212"/>
                    <a:pt x="39" y="212"/>
                    <a:pt x="39" y="212"/>
                  </a:cubicBezTo>
                  <a:cubicBezTo>
                    <a:pt x="63" y="212"/>
                    <a:pt x="63" y="212"/>
                    <a:pt x="63" y="212"/>
                  </a:cubicBezTo>
                  <a:cubicBezTo>
                    <a:pt x="66" y="212"/>
                    <a:pt x="69" y="209"/>
                    <a:pt x="69" y="205"/>
                  </a:cubicBezTo>
                  <a:cubicBezTo>
                    <a:pt x="69" y="202"/>
                    <a:pt x="66" y="199"/>
                    <a:pt x="63" y="199"/>
                  </a:cubicBezTo>
                  <a:cubicBezTo>
                    <a:pt x="39" y="199"/>
                    <a:pt x="39" y="199"/>
                    <a:pt x="39" y="199"/>
                  </a:cubicBezTo>
                  <a:cubicBezTo>
                    <a:pt x="17" y="199"/>
                    <a:pt x="17" y="199"/>
                    <a:pt x="17" y="199"/>
                  </a:cubicBezTo>
                  <a:cubicBezTo>
                    <a:pt x="15" y="199"/>
                    <a:pt x="13" y="197"/>
                    <a:pt x="13" y="195"/>
                  </a:cubicBezTo>
                  <a:cubicBezTo>
                    <a:pt x="13" y="17"/>
                    <a:pt x="13" y="17"/>
                    <a:pt x="13" y="17"/>
                  </a:cubicBezTo>
                  <a:cubicBezTo>
                    <a:pt x="13" y="15"/>
                    <a:pt x="15" y="13"/>
                    <a:pt x="17" y="13"/>
                  </a:cubicBezTo>
                  <a:cubicBezTo>
                    <a:pt x="115" y="13"/>
                    <a:pt x="115" y="13"/>
                    <a:pt x="115" y="13"/>
                  </a:cubicBezTo>
                  <a:cubicBezTo>
                    <a:pt x="115" y="13"/>
                    <a:pt x="115" y="13"/>
                    <a:pt x="115" y="13"/>
                  </a:cubicBezTo>
                  <a:cubicBezTo>
                    <a:pt x="128" y="13"/>
                    <a:pt x="128" y="13"/>
                    <a:pt x="128" y="13"/>
                  </a:cubicBezTo>
                  <a:cubicBezTo>
                    <a:pt x="128" y="13"/>
                    <a:pt x="128" y="13"/>
                    <a:pt x="128" y="13"/>
                  </a:cubicBezTo>
                  <a:cubicBezTo>
                    <a:pt x="155" y="13"/>
                    <a:pt x="155" y="13"/>
                    <a:pt x="155" y="13"/>
                  </a:cubicBezTo>
                  <a:cubicBezTo>
                    <a:pt x="157" y="13"/>
                    <a:pt x="159" y="15"/>
                    <a:pt x="159" y="17"/>
                  </a:cubicBezTo>
                  <a:cubicBezTo>
                    <a:pt x="159" y="151"/>
                    <a:pt x="159" y="151"/>
                    <a:pt x="159" y="151"/>
                  </a:cubicBezTo>
                  <a:cubicBezTo>
                    <a:pt x="166" y="152"/>
                    <a:pt x="166" y="152"/>
                    <a:pt x="166" y="152"/>
                  </a:cubicBezTo>
                  <a:cubicBezTo>
                    <a:pt x="169" y="152"/>
                    <a:pt x="171" y="154"/>
                    <a:pt x="172" y="156"/>
                  </a:cubicBezTo>
                  <a:cubicBezTo>
                    <a:pt x="172" y="157"/>
                    <a:pt x="172" y="157"/>
                    <a:pt x="172" y="158"/>
                  </a:cubicBezTo>
                  <a:cubicBezTo>
                    <a:pt x="172" y="158"/>
                    <a:pt x="172" y="158"/>
                    <a:pt x="172" y="158"/>
                  </a:cubicBezTo>
                  <a:lnTo>
                    <a:pt x="172"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1"/>
            <p:cNvSpPr>
              <a:spLocks noEditPoints="1"/>
            </p:cNvSpPr>
            <p:nvPr/>
          </p:nvSpPr>
          <p:spPr bwMode="auto">
            <a:xfrm>
              <a:off x="592138" y="2795588"/>
              <a:ext cx="190500" cy="244475"/>
            </a:xfrm>
            <a:custGeom>
              <a:avLst/>
              <a:gdLst>
                <a:gd name="T0" fmla="*/ 7 w 51"/>
                <a:gd name="T1" fmla="*/ 0 h 65"/>
                <a:gd name="T2" fmla="*/ 2 w 51"/>
                <a:gd name="T3" fmla="*/ 2 h 65"/>
                <a:gd name="T4" fmla="*/ 0 w 51"/>
                <a:gd name="T5" fmla="*/ 7 h 65"/>
                <a:gd name="T6" fmla="*/ 4 w 51"/>
                <a:gd name="T7" fmla="*/ 59 h 65"/>
                <a:gd name="T8" fmla="*/ 9 w 51"/>
                <a:gd name="T9" fmla="*/ 65 h 65"/>
                <a:gd name="T10" fmla="*/ 11 w 51"/>
                <a:gd name="T11" fmla="*/ 65 h 65"/>
                <a:gd name="T12" fmla="*/ 15 w 51"/>
                <a:gd name="T13" fmla="*/ 63 h 65"/>
                <a:gd name="T14" fmla="*/ 51 w 51"/>
                <a:gd name="T15" fmla="*/ 28 h 65"/>
                <a:gd name="T16" fmla="*/ 51 w 51"/>
                <a:gd name="T17" fmla="*/ 4 h 65"/>
                <a:gd name="T18" fmla="*/ 7 w 51"/>
                <a:gd name="T19" fmla="*/ 0 h 65"/>
                <a:gd name="T20" fmla="*/ 16 w 51"/>
                <a:gd name="T21" fmla="*/ 44 h 65"/>
                <a:gd name="T22" fmla="*/ 14 w 51"/>
                <a:gd name="T23" fmla="*/ 14 h 65"/>
                <a:gd name="T24" fmla="*/ 43 w 51"/>
                <a:gd name="T25" fmla="*/ 17 h 65"/>
                <a:gd name="T26" fmla="*/ 16 w 51"/>
                <a:gd name="T27" fmla="*/ 4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5">
                  <a:moveTo>
                    <a:pt x="7" y="0"/>
                  </a:moveTo>
                  <a:cubicBezTo>
                    <a:pt x="5" y="0"/>
                    <a:pt x="3" y="1"/>
                    <a:pt x="2" y="2"/>
                  </a:cubicBezTo>
                  <a:cubicBezTo>
                    <a:pt x="0" y="4"/>
                    <a:pt x="0" y="5"/>
                    <a:pt x="0" y="7"/>
                  </a:cubicBezTo>
                  <a:cubicBezTo>
                    <a:pt x="4" y="59"/>
                    <a:pt x="4" y="59"/>
                    <a:pt x="4" y="59"/>
                  </a:cubicBezTo>
                  <a:cubicBezTo>
                    <a:pt x="4" y="61"/>
                    <a:pt x="6" y="64"/>
                    <a:pt x="9" y="65"/>
                  </a:cubicBezTo>
                  <a:cubicBezTo>
                    <a:pt x="9" y="65"/>
                    <a:pt x="10" y="65"/>
                    <a:pt x="11" y="65"/>
                  </a:cubicBezTo>
                  <a:cubicBezTo>
                    <a:pt x="13" y="65"/>
                    <a:pt x="14" y="64"/>
                    <a:pt x="15" y="63"/>
                  </a:cubicBezTo>
                  <a:cubicBezTo>
                    <a:pt x="51" y="28"/>
                    <a:pt x="51" y="28"/>
                    <a:pt x="51" y="28"/>
                  </a:cubicBezTo>
                  <a:cubicBezTo>
                    <a:pt x="51" y="4"/>
                    <a:pt x="51" y="4"/>
                    <a:pt x="51" y="4"/>
                  </a:cubicBezTo>
                  <a:lnTo>
                    <a:pt x="7" y="0"/>
                  </a:lnTo>
                  <a:close/>
                  <a:moveTo>
                    <a:pt x="16" y="44"/>
                  </a:moveTo>
                  <a:cubicBezTo>
                    <a:pt x="14" y="14"/>
                    <a:pt x="14" y="14"/>
                    <a:pt x="14" y="14"/>
                  </a:cubicBezTo>
                  <a:cubicBezTo>
                    <a:pt x="43" y="17"/>
                    <a:pt x="43" y="17"/>
                    <a:pt x="43" y="17"/>
                  </a:cubicBezTo>
                  <a:lnTo>
                    <a:pt x="1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2"/>
            <p:cNvSpPr/>
            <p:nvPr/>
          </p:nvSpPr>
          <p:spPr bwMode="auto">
            <a:xfrm>
              <a:off x="782638" y="2811463"/>
              <a:ext cx="53975" cy="88900"/>
            </a:xfrm>
            <a:custGeom>
              <a:avLst/>
              <a:gdLst>
                <a:gd name="T0" fmla="*/ 13 w 14"/>
                <a:gd name="T1" fmla="*/ 5 h 24"/>
                <a:gd name="T2" fmla="*/ 7 w 14"/>
                <a:gd name="T3" fmla="*/ 1 h 24"/>
                <a:gd name="T4" fmla="*/ 0 w 14"/>
                <a:gd name="T5" fmla="*/ 0 h 24"/>
                <a:gd name="T6" fmla="*/ 0 w 14"/>
                <a:gd name="T7" fmla="*/ 24 h 24"/>
                <a:gd name="T8" fmla="*/ 11 w 14"/>
                <a:gd name="T9" fmla="*/ 12 h 24"/>
                <a:gd name="T10" fmla="*/ 13 w 14"/>
                <a:gd name="T11" fmla="*/ 5 h 24"/>
              </a:gdLst>
              <a:ahLst/>
              <a:cxnLst>
                <a:cxn ang="0">
                  <a:pos x="T0" y="T1"/>
                </a:cxn>
                <a:cxn ang="0">
                  <a:pos x="T2" y="T3"/>
                </a:cxn>
                <a:cxn ang="0">
                  <a:pos x="T4" y="T5"/>
                </a:cxn>
                <a:cxn ang="0">
                  <a:pos x="T6" y="T7"/>
                </a:cxn>
                <a:cxn ang="0">
                  <a:pos x="T8" y="T9"/>
                </a:cxn>
                <a:cxn ang="0">
                  <a:pos x="T10" y="T11"/>
                </a:cxn>
              </a:cxnLst>
              <a:rect l="0" t="0" r="r" b="b"/>
              <a:pathLst>
                <a:path w="14" h="24">
                  <a:moveTo>
                    <a:pt x="13" y="5"/>
                  </a:moveTo>
                  <a:cubicBezTo>
                    <a:pt x="12" y="3"/>
                    <a:pt x="10" y="1"/>
                    <a:pt x="7" y="1"/>
                  </a:cubicBezTo>
                  <a:cubicBezTo>
                    <a:pt x="0" y="0"/>
                    <a:pt x="0" y="0"/>
                    <a:pt x="0" y="0"/>
                  </a:cubicBezTo>
                  <a:cubicBezTo>
                    <a:pt x="0" y="24"/>
                    <a:pt x="0" y="24"/>
                    <a:pt x="0" y="24"/>
                  </a:cubicBezTo>
                  <a:cubicBezTo>
                    <a:pt x="11" y="12"/>
                    <a:pt x="11" y="12"/>
                    <a:pt x="11" y="12"/>
                  </a:cubicBezTo>
                  <a:cubicBezTo>
                    <a:pt x="13" y="11"/>
                    <a:pt x="14"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3"/>
            <p:cNvSpPr/>
            <p:nvPr/>
          </p:nvSpPr>
          <p:spPr bwMode="auto">
            <a:xfrm>
              <a:off x="306388" y="2443163"/>
              <a:ext cx="434975" cy="49213"/>
            </a:xfrm>
            <a:custGeom>
              <a:avLst/>
              <a:gdLst>
                <a:gd name="T0" fmla="*/ 109 w 116"/>
                <a:gd name="T1" fmla="*/ 13 h 13"/>
                <a:gd name="T2" fmla="*/ 6 w 116"/>
                <a:gd name="T3" fmla="*/ 13 h 13"/>
                <a:gd name="T4" fmla="*/ 0 w 116"/>
                <a:gd name="T5" fmla="*/ 6 h 13"/>
                <a:gd name="T6" fmla="*/ 6 w 116"/>
                <a:gd name="T7" fmla="*/ 0 h 13"/>
                <a:gd name="T8" fmla="*/ 109 w 116"/>
                <a:gd name="T9" fmla="*/ 0 h 13"/>
                <a:gd name="T10" fmla="*/ 116 w 116"/>
                <a:gd name="T11" fmla="*/ 6 h 13"/>
                <a:gd name="T12" fmla="*/ 109 w 11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6" h="13">
                  <a:moveTo>
                    <a:pt x="109" y="13"/>
                  </a:moveTo>
                  <a:cubicBezTo>
                    <a:pt x="6" y="13"/>
                    <a:pt x="6" y="13"/>
                    <a:pt x="6" y="13"/>
                  </a:cubicBezTo>
                  <a:cubicBezTo>
                    <a:pt x="3" y="13"/>
                    <a:pt x="0" y="10"/>
                    <a:pt x="0" y="6"/>
                  </a:cubicBezTo>
                  <a:cubicBezTo>
                    <a:pt x="0" y="3"/>
                    <a:pt x="3" y="0"/>
                    <a:pt x="6" y="0"/>
                  </a:cubicBezTo>
                  <a:cubicBezTo>
                    <a:pt x="109" y="0"/>
                    <a:pt x="109" y="0"/>
                    <a:pt x="109" y="0"/>
                  </a:cubicBezTo>
                  <a:cubicBezTo>
                    <a:pt x="113" y="0"/>
                    <a:pt x="116" y="3"/>
                    <a:pt x="116" y="6"/>
                  </a:cubicBezTo>
                  <a:cubicBezTo>
                    <a:pt x="116" y="10"/>
                    <a:pt x="113" y="13"/>
                    <a:pt x="10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4"/>
            <p:cNvSpPr/>
            <p:nvPr/>
          </p:nvSpPr>
          <p:spPr bwMode="auto">
            <a:xfrm>
              <a:off x="306388" y="2578100"/>
              <a:ext cx="434975" cy="52388"/>
            </a:xfrm>
            <a:custGeom>
              <a:avLst/>
              <a:gdLst>
                <a:gd name="T0" fmla="*/ 109 w 116"/>
                <a:gd name="T1" fmla="*/ 14 h 14"/>
                <a:gd name="T2" fmla="*/ 6 w 116"/>
                <a:gd name="T3" fmla="*/ 14 h 14"/>
                <a:gd name="T4" fmla="*/ 0 w 116"/>
                <a:gd name="T5" fmla="*/ 7 h 14"/>
                <a:gd name="T6" fmla="*/ 6 w 116"/>
                <a:gd name="T7" fmla="*/ 0 h 14"/>
                <a:gd name="T8" fmla="*/ 109 w 116"/>
                <a:gd name="T9" fmla="*/ 0 h 14"/>
                <a:gd name="T10" fmla="*/ 116 w 116"/>
                <a:gd name="T11" fmla="*/ 7 h 14"/>
                <a:gd name="T12" fmla="*/ 109 w 11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16" h="14">
                  <a:moveTo>
                    <a:pt x="109" y="14"/>
                  </a:moveTo>
                  <a:cubicBezTo>
                    <a:pt x="6" y="14"/>
                    <a:pt x="6" y="14"/>
                    <a:pt x="6" y="14"/>
                  </a:cubicBezTo>
                  <a:cubicBezTo>
                    <a:pt x="3" y="14"/>
                    <a:pt x="0" y="11"/>
                    <a:pt x="0" y="7"/>
                  </a:cubicBezTo>
                  <a:cubicBezTo>
                    <a:pt x="0" y="3"/>
                    <a:pt x="3" y="0"/>
                    <a:pt x="6" y="0"/>
                  </a:cubicBezTo>
                  <a:cubicBezTo>
                    <a:pt x="109" y="0"/>
                    <a:pt x="109" y="0"/>
                    <a:pt x="109" y="0"/>
                  </a:cubicBezTo>
                  <a:cubicBezTo>
                    <a:pt x="113" y="0"/>
                    <a:pt x="116" y="3"/>
                    <a:pt x="116" y="7"/>
                  </a:cubicBezTo>
                  <a:cubicBezTo>
                    <a:pt x="116" y="11"/>
                    <a:pt x="113" y="14"/>
                    <a:pt x="10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 name="文本框 4"/>
          <p:cNvSpPr txBox="1"/>
          <p:nvPr/>
        </p:nvSpPr>
        <p:spPr>
          <a:xfrm>
            <a:off x="2656840" y="1646555"/>
            <a:ext cx="4312285" cy="706755"/>
          </a:xfrm>
          <a:prstGeom prst="rect">
            <a:avLst/>
          </a:prstGeom>
          <a:noFill/>
        </p:spPr>
        <p:txBody>
          <a:bodyPr wrap="square" rtlCol="0">
            <a:spAutoFit/>
          </a:bodyPr>
          <a:p>
            <a:r>
              <a:rPr lang="zh-CN" altLang="en-US" sz="4000">
                <a:solidFill>
                  <a:schemeClr val="bg1"/>
                </a:solidFill>
                <a:latin typeface="华文行楷" panose="02010800040101010101" charset="-122"/>
                <a:ea typeface="华文行楷" panose="02010800040101010101" charset="-122"/>
              </a:rPr>
              <a:t>国内外成功案例</a:t>
            </a:r>
            <a:endParaRPr lang="zh-CN" altLang="en-US" sz="4000">
              <a:solidFill>
                <a:schemeClr val="bg1"/>
              </a:solidFill>
              <a:latin typeface="华文行楷" panose="02010800040101010101" charset="-122"/>
              <a:ea typeface="华文行楷" panose="02010800040101010101" charset="-122"/>
            </a:endParaRPr>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6"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1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1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国内</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客户</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b="18288"/>
          <a:stretch>
            <a:fillRect/>
          </a:stretch>
        </p:blipFill>
        <p:spPr>
          <a:xfrm>
            <a:off x="4277360" y="558165"/>
            <a:ext cx="1427480" cy="878840"/>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 y="2931160"/>
            <a:ext cx="2484755" cy="536575"/>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r="41751"/>
          <a:stretch>
            <a:fillRect/>
          </a:stretch>
        </p:blipFill>
        <p:spPr>
          <a:xfrm>
            <a:off x="843280" y="744855"/>
            <a:ext cx="2486660" cy="70993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4815" y="3382010"/>
            <a:ext cx="1203325" cy="1270635"/>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r="59081"/>
          <a:stretch>
            <a:fillRect/>
          </a:stretch>
        </p:blipFill>
        <p:spPr>
          <a:xfrm>
            <a:off x="838835" y="3940175"/>
            <a:ext cx="2399665" cy="753745"/>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9595" y="1964690"/>
            <a:ext cx="911860" cy="875665"/>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1495" y="1906905"/>
            <a:ext cx="1845945" cy="405130"/>
          </a:xfrm>
          <a:prstGeom prst="rect">
            <a:avLst/>
          </a:prstGeom>
        </p:spPr>
      </p:pic>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r="55171"/>
          <a:stretch>
            <a:fillRect/>
          </a:stretch>
        </p:blipFill>
        <p:spPr>
          <a:xfrm>
            <a:off x="6859905" y="843280"/>
            <a:ext cx="1118235" cy="396240"/>
          </a:xfrm>
          <a:prstGeom prst="rect">
            <a:avLst/>
          </a:prstGeom>
        </p:spPr>
      </p:pic>
      <p:sp>
        <p:nvSpPr>
          <p:cNvPr id="26" name="矩形 25"/>
          <p:cNvSpPr/>
          <p:nvPr/>
        </p:nvSpPr>
        <p:spPr>
          <a:xfrm>
            <a:off x="4049395" y="2837815"/>
            <a:ext cx="2192020" cy="953135"/>
          </a:xfrm>
          <a:prstGeom prst="rect">
            <a:avLst/>
          </a:prstGeom>
          <a:noFill/>
          <a:ln>
            <a:noFill/>
          </a:ln>
        </p:spPr>
        <p:txBody>
          <a:bodyPr wrap="square" rtlCol="0" anchor="t">
            <a:spAutoFit/>
          </a:bodyPr>
          <a:p>
            <a:pPr algn="ctr"/>
            <a:r>
              <a:rPr lang="zh-CN" altLang="en-US" sz="2800">
                <a:solidFill>
                  <a:schemeClr val="accent2"/>
                </a:solidFill>
                <a:effectLst/>
                <a:latin typeface="华文行楷" panose="02010800040101010101" charset="-122"/>
                <a:ea typeface="华文行楷" panose="02010800040101010101" charset="-122"/>
              </a:rPr>
              <a:t>平湖财税（国资）</a:t>
            </a:r>
            <a:endParaRPr lang="zh-CN" altLang="en-US" sz="2800">
              <a:solidFill>
                <a:schemeClr val="accent2"/>
              </a:solidFill>
              <a:effectLst/>
              <a:latin typeface="华文行楷" panose="02010800040101010101" charset="-122"/>
              <a:ea typeface="华文行楷" panose="02010800040101010101" charset="-122"/>
            </a:endParaRPr>
          </a:p>
        </p:txBody>
      </p:sp>
      <p:pic>
        <p:nvPicPr>
          <p:cNvPr id="27" name="图片 26"/>
          <p:cNvPicPr>
            <a:picLocks noChangeAspect="1"/>
          </p:cNvPicPr>
          <p:nvPr/>
        </p:nvPicPr>
        <p:blipFill>
          <a:blip r:embed="rId9"/>
          <a:stretch>
            <a:fillRect/>
          </a:stretch>
        </p:blipFill>
        <p:spPr>
          <a:xfrm>
            <a:off x="782955" y="1885315"/>
            <a:ext cx="2085975" cy="524510"/>
          </a:xfrm>
          <a:prstGeom prst="rect">
            <a:avLst/>
          </a:prstGeom>
        </p:spPr>
      </p:pic>
      <p:pic>
        <p:nvPicPr>
          <p:cNvPr id="28" name="图片 27"/>
          <p:cNvPicPr>
            <a:picLocks noChangeAspect="1"/>
          </p:cNvPicPr>
          <p:nvPr/>
        </p:nvPicPr>
        <p:blipFill>
          <a:blip r:embed="rId10"/>
          <a:srcRect r="13475"/>
          <a:stretch>
            <a:fillRect/>
          </a:stretch>
        </p:blipFill>
        <p:spPr>
          <a:xfrm>
            <a:off x="4453890" y="4124325"/>
            <a:ext cx="1604010" cy="52832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国外</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客户</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grpSp>
        <p:nvGrpSpPr>
          <p:cNvPr id="4" name="组合 3"/>
          <p:cNvGrpSpPr/>
          <p:nvPr/>
        </p:nvGrpSpPr>
        <p:grpSpPr>
          <a:xfrm>
            <a:off x="292735" y="740410"/>
            <a:ext cx="8557895" cy="4224655"/>
            <a:chOff x="509" y="1640"/>
            <a:chExt cx="15751" cy="8157"/>
          </a:xfrm>
        </p:grpSpPr>
        <p:sp>
          <p:nvSpPr>
            <p:cNvPr id="38" name="矩形 37"/>
            <p:cNvSpPr/>
            <p:nvPr/>
          </p:nvSpPr>
          <p:spPr>
            <a:xfrm>
              <a:off x="509" y="1640"/>
              <a:ext cx="15751" cy="8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Picture 5" descr="Hitach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09" y="2067"/>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logi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 y="2307"/>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andian_national_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 y="4259"/>
              <a:ext cx="216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michigan-e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 y="6289"/>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Boe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9" y="2207"/>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AirTr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9" y="4019"/>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UW-Madi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9" y="2307"/>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times_new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9" y="6069"/>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descr="kansas_dept_agricultu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9" y="6189"/>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4" descr="De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9" y="4139"/>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Ball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69" y="4139"/>
              <a:ext cx="1725"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6" descr="Apollo_Manageme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69" y="6189"/>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7" descr="AR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69" y="7869"/>
              <a:ext cx="198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8" descr="arizona_state_universit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69" y="7759"/>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9" descr="dn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74" y="7869"/>
              <a:ext cx="123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entraldeskto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9" y="7689"/>
              <a:ext cx="408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原创设计师QQ598969553             _1"/>
          <p:cNvGrpSpPr/>
          <p:nvPr/>
        </p:nvGrpSpPr>
        <p:grpSpPr bwMode="auto">
          <a:xfrm>
            <a:off x="-12700" y="-12700"/>
            <a:ext cx="9169400" cy="5156200"/>
            <a:chOff x="-12700" y="-12889"/>
            <a:chExt cx="9169400" cy="5156389"/>
          </a:xfrm>
        </p:grpSpPr>
        <p:pic>
          <p:nvPicPr>
            <p:cNvPr id="20" name="图片 1"/>
            <p:cNvPicPr>
              <a:picLocks noChangeAspect="1"/>
            </p:cNvPicPr>
            <p:nvPr/>
          </p:nvPicPr>
          <p:blipFill>
            <a:blip r:embed="rId1"/>
            <a:srcRect/>
            <a:stretch>
              <a:fillRect/>
            </a:stretch>
          </p:blipFill>
          <p:spPr bwMode="auto">
            <a:xfrm>
              <a:off x="-12700" y="0"/>
              <a:ext cx="9169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0" y="-12889"/>
              <a:ext cx="9156700" cy="51436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原创设计师QQ598969553             _2"/>
          <p:cNvSpPr txBox="1">
            <a:spLocks noChangeArrowheads="1"/>
          </p:cNvSpPr>
          <p:nvPr/>
        </p:nvSpPr>
        <p:spPr bwMode="auto">
          <a:xfrm>
            <a:off x="2085975" y="944563"/>
            <a:ext cx="48434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13800">
                <a:solidFill>
                  <a:schemeClr val="bg1"/>
                </a:solidFill>
                <a:latin typeface="Helvetica-Roman-SemiB" pitchFamily="2" charset="0"/>
                <a:ea typeface="SimSun-ExtB" panose="02010609060101010101" pitchFamily="49" charset="-122"/>
                <a:cs typeface="Arial" panose="020B0604020202020204" pitchFamily="34" charset="0"/>
              </a:rPr>
              <a:t>Thanks</a:t>
            </a:r>
            <a:endParaRPr lang="zh-CN" altLang="en-US" sz="13800">
              <a:solidFill>
                <a:schemeClr val="bg1"/>
              </a:solidFill>
              <a:latin typeface="Helvetica-Roman-SemiB" pitchFamily="2" charset="0"/>
              <a:ea typeface="SimSun-ExtB" panose="02010609060101010101" pitchFamily="49" charset="-122"/>
              <a:cs typeface="Arial" panose="020B0604020202020204" pitchFamily="34" charset="0"/>
            </a:endParaRPr>
          </a:p>
        </p:txBody>
      </p:sp>
      <p:sp>
        <p:nvSpPr>
          <p:cNvPr id="23" name="原创设计师QQ598969553             _3"/>
          <p:cNvSpPr txBox="1">
            <a:spLocks noChangeArrowheads="1"/>
          </p:cNvSpPr>
          <p:nvPr/>
        </p:nvSpPr>
        <p:spPr bwMode="auto">
          <a:xfrm>
            <a:off x="3527425" y="2951163"/>
            <a:ext cx="2101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1200" dirty="0">
                <a:solidFill>
                  <a:schemeClr val="bg1"/>
                </a:solidFill>
                <a:latin typeface="Helvetica" panose="020B0604020202020204" pitchFamily="34" charset="0"/>
                <a:ea typeface="SimSun-ExtB" panose="02010609060101010101" pitchFamily="49" charset="-122"/>
                <a:cs typeface="Arial" panose="020B0604020202020204" pitchFamily="34" charset="0"/>
              </a:rPr>
              <a:t>BUSINESS  POWERPOINT</a:t>
            </a:r>
            <a:endParaRPr lang="zh-CN" altLang="en-US" sz="1200" dirty="0">
              <a:solidFill>
                <a:schemeClr val="bg1"/>
              </a:solidFill>
              <a:latin typeface="Helvetica" panose="020B0604020202020204" pitchFamily="34" charset="0"/>
              <a:ea typeface="SimSun-ExtB" panose="02010609060101010101" pitchFamily="49" charset="-122"/>
              <a:cs typeface="Arial" panose="020B0604020202020204" pitchFamily="34" charset="0"/>
            </a:endParaRPr>
          </a:p>
        </p:txBody>
      </p:sp>
      <p:sp>
        <p:nvSpPr>
          <p:cNvPr id="24" name="原创设计师QQ598969553             _4"/>
          <p:cNvSpPr txBox="1">
            <a:spLocks noChangeArrowheads="1"/>
          </p:cNvSpPr>
          <p:nvPr/>
        </p:nvSpPr>
        <p:spPr bwMode="auto">
          <a:xfrm>
            <a:off x="2933700" y="3214688"/>
            <a:ext cx="34194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ctr">
              <a:lnSpc>
                <a:spcPts val="900"/>
              </a:lnSpc>
            </a:pPr>
            <a:r>
              <a:rPr lang="en-US" altLang="zh-CN" sz="600" dirty="0">
                <a:solidFill>
                  <a:schemeClr val="bg1"/>
                </a:solidFill>
                <a:latin typeface="Helvetica" panose="020B0604020202020204" pitchFamily="34" charset="0"/>
                <a:ea typeface="微软雅黑" panose="020B0503020204020204" pitchFamily="34" charset="-122"/>
                <a:cs typeface="Arial" panose="020B0604020202020204" pitchFamily="34" charset="0"/>
              </a:rPr>
              <a:t>FDSAFEWF. this is a dummy text. enter your own this is a </a:t>
            </a:r>
            <a:r>
              <a:rPr lang="en-US" altLang="zh-CN" sz="600" dirty="0" err="1">
                <a:solidFill>
                  <a:schemeClr val="bg1"/>
                </a:solidFill>
                <a:latin typeface="Helvetica" panose="020B0604020202020204" pitchFamily="34" charset="0"/>
                <a:ea typeface="微软雅黑" panose="020B0503020204020204" pitchFamily="34" charset="-122"/>
                <a:cs typeface="Arial" panose="020B0604020202020204" pitchFamily="34" charset="0"/>
              </a:rPr>
              <a:t>REWQRdesired</a:t>
            </a:r>
            <a:r>
              <a:rPr lang="en-US" altLang="zh-CN" sz="600" dirty="0">
                <a:solidFill>
                  <a:schemeClr val="bg1"/>
                </a:solidFill>
                <a:latin typeface="Helvetica" panose="020B0604020202020204" pitchFamily="34" charset="0"/>
                <a:ea typeface="微软雅黑" panose="020B0503020204020204" pitchFamily="34" charset="-122"/>
                <a:cs typeface="Arial" panose="020B0604020202020204" pitchFamily="34" charset="0"/>
              </a:rPr>
              <a:t> text </a:t>
            </a:r>
            <a:r>
              <a:rPr lang="en-US" altLang="zh-CN" sz="600" dirty="0" err="1">
                <a:solidFill>
                  <a:schemeClr val="bg1"/>
                </a:solidFill>
                <a:latin typeface="Helvetica" panose="020B0604020202020204" pitchFamily="34" charset="0"/>
                <a:ea typeface="微软雅黑" panose="020B0503020204020204" pitchFamily="34" charset="-122"/>
                <a:cs typeface="Arial" panose="020B0604020202020204" pitchFamily="34" charset="0"/>
              </a:rPr>
              <a:t>text</a:t>
            </a:r>
            <a:r>
              <a:rPr lang="en-US" altLang="zh-CN" sz="600" dirty="0">
                <a:solidFill>
                  <a:schemeClr val="bg1"/>
                </a:solidFill>
                <a:latin typeface="Helvetica" panose="020B0604020202020204" pitchFamily="34" charset="0"/>
                <a:ea typeface="微软雅黑" panose="020B0503020204020204" pitchFamily="34" charset="-122"/>
                <a:cs typeface="Arial" panose="020B0604020202020204" pitchFamily="34" charset="0"/>
              </a:rPr>
              <a:t> here. this EWQRE</a:t>
            </a:r>
            <a:endParaRPr lang="zh-CN" altLang="en-US" sz="600" dirty="0">
              <a:solidFill>
                <a:schemeClr val="bg1"/>
              </a:solidFill>
              <a:latin typeface="Helvetica" panose="020B0604020202020204" pitchFamily="34" charset="0"/>
              <a:ea typeface="微软雅黑" panose="020B0503020204020204" pitchFamily="34" charset="-122"/>
              <a:cs typeface="Arial" panose="020B0604020202020204" pitchFamily="34" charset="0"/>
            </a:endParaRPr>
          </a:p>
        </p:txBody>
      </p:sp>
      <p:grpSp>
        <p:nvGrpSpPr>
          <p:cNvPr id="25" name="原创设计师QQ598969553             _5"/>
          <p:cNvGrpSpPr/>
          <p:nvPr/>
        </p:nvGrpSpPr>
        <p:grpSpPr bwMode="auto">
          <a:xfrm>
            <a:off x="2405063" y="2852738"/>
            <a:ext cx="4386262" cy="44450"/>
            <a:chOff x="2404630" y="2852103"/>
            <a:chExt cx="4386695" cy="45720"/>
          </a:xfrm>
        </p:grpSpPr>
        <p:sp>
          <p:nvSpPr>
            <p:cNvPr id="26" name="任意多边形 3"/>
            <p:cNvSpPr/>
            <p:nvPr/>
          </p:nvSpPr>
          <p:spPr>
            <a:xfrm>
              <a:off x="2404630" y="2880360"/>
              <a:ext cx="1991591" cy="0"/>
            </a:xfrm>
            <a:custGeom>
              <a:avLst/>
              <a:gdLst>
                <a:gd name="connsiteX0" fmla="*/ 2190750 w 2190750"/>
                <a:gd name="connsiteY0" fmla="*/ 0 h 0"/>
                <a:gd name="connsiteX1" fmla="*/ 0 w 2190750"/>
                <a:gd name="connsiteY1" fmla="*/ 0 h 0"/>
              </a:gdLst>
              <a:ahLst/>
              <a:cxnLst>
                <a:cxn ang="0">
                  <a:pos x="connsiteX0" y="connsiteY0"/>
                </a:cxn>
                <a:cxn ang="0">
                  <a:pos x="connsiteX1" y="connsiteY1"/>
                </a:cxn>
              </a:cxnLst>
              <a:rect l="l" t="t" r="r" b="b"/>
              <a:pathLst>
                <a:path w="2190750">
                  <a:moveTo>
                    <a:pt x="2190750" y="0"/>
                  </a:moveTo>
                  <a:lnTo>
                    <a:pt x="0" y="0"/>
                  </a:lnTo>
                </a:path>
              </a:pathLst>
            </a:custGeom>
            <a:noFill/>
            <a:ln w="19050">
              <a:gradFill flip="none" rotWithShape="1">
                <a:gsLst>
                  <a:gs pos="0">
                    <a:schemeClr val="accent1">
                      <a:lumMod val="5000"/>
                      <a:lumOff val="95000"/>
                      <a:alpha val="0"/>
                    </a:schemeClr>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任意多边形 17"/>
            <p:cNvSpPr/>
            <p:nvPr/>
          </p:nvSpPr>
          <p:spPr>
            <a:xfrm flipH="1">
              <a:off x="4600575" y="2880360"/>
              <a:ext cx="2190750" cy="0"/>
            </a:xfrm>
            <a:custGeom>
              <a:avLst/>
              <a:gdLst>
                <a:gd name="connsiteX0" fmla="*/ 2190750 w 2190750"/>
                <a:gd name="connsiteY0" fmla="*/ 0 h 0"/>
                <a:gd name="connsiteX1" fmla="*/ 0 w 2190750"/>
                <a:gd name="connsiteY1" fmla="*/ 0 h 0"/>
              </a:gdLst>
              <a:ahLst/>
              <a:cxnLst>
                <a:cxn ang="0">
                  <a:pos x="connsiteX0" y="connsiteY0"/>
                </a:cxn>
                <a:cxn ang="0">
                  <a:pos x="connsiteX1" y="connsiteY1"/>
                </a:cxn>
              </a:cxnLst>
              <a:rect l="l" t="t" r="r" b="b"/>
              <a:pathLst>
                <a:path w="2190750">
                  <a:moveTo>
                    <a:pt x="2190750" y="0"/>
                  </a:moveTo>
                  <a:lnTo>
                    <a:pt x="0" y="0"/>
                  </a:lnTo>
                </a:path>
              </a:pathLst>
            </a:custGeom>
            <a:noFill/>
            <a:ln w="19050">
              <a:gradFill flip="none" rotWithShape="1">
                <a:gsLst>
                  <a:gs pos="0">
                    <a:schemeClr val="accent1">
                      <a:lumMod val="5000"/>
                      <a:lumOff val="95000"/>
                      <a:alpha val="0"/>
                    </a:schemeClr>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椭圆 27"/>
            <p:cNvSpPr/>
            <p:nvPr/>
          </p:nvSpPr>
          <p:spPr>
            <a:xfrm>
              <a:off x="4479697" y="2852103"/>
              <a:ext cx="46043"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16" presetClass="entr" presetSubtype="21" fill="hold" nodeType="withEffect">
                                  <p:stCondLst>
                                    <p:cond delay="110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50" presetClass="entr" presetSubtype="0" decel="100000" fill="hold" grpId="0" nodeType="withEffect">
                                  <p:stCondLst>
                                    <p:cond delay="7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3"/>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Effect transition="in" filter="fade">
                                      <p:cBhvr>
                                        <p:cTn id="17" dur="1000"/>
                                        <p:tgtEl>
                                          <p:spTgt spid="23"/>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24"/>
                                        </p:tgtEl>
                                        <p:attrNameLst>
                                          <p:attrName>style.visibility</p:attrName>
                                        </p:attrNameLst>
                                      </p:cBhvr>
                                      <p:to>
                                        <p:strVal val="visible"/>
                                      </p:to>
                                    </p:set>
                                    <p:anim calcmode="lin" valueType="num">
                                      <p:cBhvr>
                                        <p:cTn id="20" dur="750" fill="hold"/>
                                        <p:tgtEl>
                                          <p:spTgt spid="24"/>
                                        </p:tgtEl>
                                        <p:attrNameLst>
                                          <p:attrName>ppt_w</p:attrName>
                                        </p:attrNameLst>
                                      </p:cBhvr>
                                      <p:tavLst>
                                        <p:tav tm="0">
                                          <p:val>
                                            <p:fltVal val="0"/>
                                          </p:val>
                                        </p:tav>
                                        <p:tav tm="100000">
                                          <p:val>
                                            <p:strVal val="#ppt_w"/>
                                          </p:val>
                                        </p:tav>
                                      </p:tavLst>
                                    </p:anim>
                                    <p:anim calcmode="lin" valueType="num">
                                      <p:cBhvr>
                                        <p:cTn id="21" dur="750" fill="hold"/>
                                        <p:tgtEl>
                                          <p:spTgt spid="24"/>
                                        </p:tgtEl>
                                        <p:attrNameLst>
                                          <p:attrName>ppt_h</p:attrName>
                                        </p:attrNameLst>
                                      </p:cBhvr>
                                      <p:tavLst>
                                        <p:tav tm="0">
                                          <p:val>
                                            <p:fltVal val="0"/>
                                          </p:val>
                                        </p:tav>
                                        <p:tav tm="100000">
                                          <p:val>
                                            <p:strVal val="#ppt_h"/>
                                          </p:val>
                                        </p:tav>
                                      </p:tavLst>
                                    </p:anim>
                                    <p:animEffect transition="in" filter="fade">
                                      <p:cBhvr>
                                        <p:cTn id="2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原创设计师QQ598969553             _1"/>
          <p:cNvSpPr/>
          <p:nvPr/>
        </p:nvSpPr>
        <p:spPr>
          <a:xfrm>
            <a:off x="0" y="-636"/>
            <a:ext cx="9144000" cy="514191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原创设计师QQ598969553             _2"/>
          <p:cNvSpPr>
            <a:spLocks noChangeArrowheads="1"/>
          </p:cNvSpPr>
          <p:nvPr/>
        </p:nvSpPr>
        <p:spPr bwMode="auto">
          <a:xfrm>
            <a:off x="1259632" y="3651076"/>
            <a:ext cx="762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应用一</a:t>
            </a:r>
            <a:endParaRPr lang="zh-CN" altLang="en-US" sz="20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原创设计师QQ598969553             _4"/>
          <p:cNvSpPr/>
          <p:nvPr/>
        </p:nvSpPr>
        <p:spPr bwMode="auto">
          <a:xfrm>
            <a:off x="2656884" y="3744806"/>
            <a:ext cx="68978" cy="13820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10" name="原创设计师QQ598969553             _5"/>
          <p:cNvCxnSpPr/>
          <p:nvPr/>
        </p:nvCxnSpPr>
        <p:spPr>
          <a:xfrm>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原创设计师QQ598969553             _6"/>
          <p:cNvSpPr/>
          <p:nvPr/>
        </p:nvSpPr>
        <p:spPr bwMode="auto">
          <a:xfrm>
            <a:off x="655320" y="3738562"/>
            <a:ext cx="302419" cy="309249"/>
          </a:xfrm>
          <a:custGeom>
            <a:avLst/>
            <a:gdLst>
              <a:gd name="T0" fmla="*/ 199 w 206"/>
              <a:gd name="T1" fmla="*/ 159 h 211"/>
              <a:gd name="T2" fmla="*/ 152 w 206"/>
              <a:gd name="T3" fmla="*/ 112 h 211"/>
              <a:gd name="T4" fmla="*/ 152 w 206"/>
              <a:gd name="T5" fmla="*/ 112 h 211"/>
              <a:gd name="T6" fmla="*/ 149 w 206"/>
              <a:gd name="T7" fmla="*/ 109 h 211"/>
              <a:gd name="T8" fmla="*/ 149 w 206"/>
              <a:gd name="T9" fmla="*/ 109 h 211"/>
              <a:gd name="T10" fmla="*/ 144 w 206"/>
              <a:gd name="T11" fmla="*/ 107 h 211"/>
              <a:gd name="T12" fmla="*/ 138 w 206"/>
              <a:gd name="T13" fmla="*/ 114 h 211"/>
              <a:gd name="T14" fmla="*/ 138 w 206"/>
              <a:gd name="T15" fmla="*/ 116 h 211"/>
              <a:gd name="T16" fmla="*/ 138 w 206"/>
              <a:gd name="T17" fmla="*/ 116 h 211"/>
              <a:gd name="T18" fmla="*/ 139 w 206"/>
              <a:gd name="T19" fmla="*/ 117 h 211"/>
              <a:gd name="T20" fmla="*/ 139 w 206"/>
              <a:gd name="T21" fmla="*/ 118 h 211"/>
              <a:gd name="T22" fmla="*/ 139 w 206"/>
              <a:gd name="T23" fmla="*/ 118 h 211"/>
              <a:gd name="T24" fmla="*/ 189 w 206"/>
              <a:gd name="T25" fmla="*/ 168 h 211"/>
              <a:gd name="T26" fmla="*/ 189 w 206"/>
              <a:gd name="T27" fmla="*/ 177 h 211"/>
              <a:gd name="T28" fmla="*/ 170 w 206"/>
              <a:gd name="T29" fmla="*/ 196 h 211"/>
              <a:gd name="T30" fmla="*/ 161 w 206"/>
              <a:gd name="T31" fmla="*/ 196 h 211"/>
              <a:gd name="T32" fmla="*/ 111 w 206"/>
              <a:gd name="T33" fmla="*/ 146 h 211"/>
              <a:gd name="T34" fmla="*/ 110 w 206"/>
              <a:gd name="T35" fmla="*/ 145 h 211"/>
              <a:gd name="T36" fmla="*/ 105 w 206"/>
              <a:gd name="T37" fmla="*/ 142 h 211"/>
              <a:gd name="T38" fmla="*/ 102 w 206"/>
              <a:gd name="T39" fmla="*/ 142 h 211"/>
              <a:gd name="T40" fmla="*/ 80 w 206"/>
              <a:gd name="T41" fmla="*/ 146 h 211"/>
              <a:gd name="T42" fmla="*/ 13 w 206"/>
              <a:gd name="T43" fmla="*/ 80 h 211"/>
              <a:gd name="T44" fmla="*/ 16 w 206"/>
              <a:gd name="T45" fmla="*/ 63 h 211"/>
              <a:gd name="T46" fmla="*/ 36 w 206"/>
              <a:gd name="T47" fmla="*/ 84 h 211"/>
              <a:gd name="T48" fmla="*/ 64 w 206"/>
              <a:gd name="T49" fmla="*/ 84 h 211"/>
              <a:gd name="T50" fmla="*/ 83 w 206"/>
              <a:gd name="T51" fmla="*/ 65 h 211"/>
              <a:gd name="T52" fmla="*/ 83 w 206"/>
              <a:gd name="T53" fmla="*/ 37 h 211"/>
              <a:gd name="T54" fmla="*/ 62 w 206"/>
              <a:gd name="T55" fmla="*/ 16 h 211"/>
              <a:gd name="T56" fmla="*/ 80 w 206"/>
              <a:gd name="T57" fmla="*/ 14 h 211"/>
              <a:gd name="T58" fmla="*/ 146 w 206"/>
              <a:gd name="T59" fmla="*/ 80 h 211"/>
              <a:gd name="T60" fmla="*/ 146 w 206"/>
              <a:gd name="T61" fmla="*/ 86 h 211"/>
              <a:gd name="T62" fmla="*/ 152 w 206"/>
              <a:gd name="T63" fmla="*/ 92 h 211"/>
              <a:gd name="T64" fmla="*/ 159 w 206"/>
              <a:gd name="T65" fmla="*/ 86 h 211"/>
              <a:gd name="T66" fmla="*/ 159 w 206"/>
              <a:gd name="T67" fmla="*/ 86 h 211"/>
              <a:gd name="T68" fmla="*/ 159 w 206"/>
              <a:gd name="T69" fmla="*/ 80 h 211"/>
              <a:gd name="T70" fmla="*/ 80 w 206"/>
              <a:gd name="T71" fmla="*/ 0 h 211"/>
              <a:gd name="T72" fmla="*/ 48 w 206"/>
              <a:gd name="T73" fmla="*/ 7 h 211"/>
              <a:gd name="T74" fmla="*/ 44 w 206"/>
              <a:gd name="T75" fmla="*/ 12 h 211"/>
              <a:gd name="T76" fmla="*/ 46 w 206"/>
              <a:gd name="T77" fmla="*/ 18 h 211"/>
              <a:gd name="T78" fmla="*/ 74 w 206"/>
              <a:gd name="T79" fmla="*/ 46 h 211"/>
              <a:gd name="T80" fmla="*/ 74 w 206"/>
              <a:gd name="T81" fmla="*/ 56 h 211"/>
              <a:gd name="T82" fmla="*/ 55 w 206"/>
              <a:gd name="T83" fmla="*/ 74 h 211"/>
              <a:gd name="T84" fmla="*/ 46 w 206"/>
              <a:gd name="T85" fmla="*/ 74 h 211"/>
              <a:gd name="T86" fmla="*/ 18 w 206"/>
              <a:gd name="T87" fmla="*/ 46 h 211"/>
              <a:gd name="T88" fmla="*/ 12 w 206"/>
              <a:gd name="T89" fmla="*/ 44 h 211"/>
              <a:gd name="T90" fmla="*/ 7 w 206"/>
              <a:gd name="T91" fmla="*/ 48 h 211"/>
              <a:gd name="T92" fmla="*/ 0 w 206"/>
              <a:gd name="T93" fmla="*/ 80 h 211"/>
              <a:gd name="T94" fmla="*/ 80 w 206"/>
              <a:gd name="T95" fmla="*/ 159 h 211"/>
              <a:gd name="T96" fmla="*/ 102 w 206"/>
              <a:gd name="T97" fmla="*/ 156 h 211"/>
              <a:gd name="T98" fmla="*/ 152 w 206"/>
              <a:gd name="T99" fmla="*/ 205 h 211"/>
              <a:gd name="T100" fmla="*/ 166 w 206"/>
              <a:gd name="T101" fmla="*/ 211 h 211"/>
              <a:gd name="T102" fmla="*/ 180 w 206"/>
              <a:gd name="T103" fmla="*/ 205 h 211"/>
              <a:gd name="T104" fmla="*/ 199 w 206"/>
              <a:gd name="T105" fmla="*/ 187 h 211"/>
              <a:gd name="T106" fmla="*/ 199 w 206"/>
              <a:gd name="T107" fmla="*/ 1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11">
                <a:moveTo>
                  <a:pt x="199" y="159"/>
                </a:moveTo>
                <a:cubicBezTo>
                  <a:pt x="152" y="112"/>
                  <a:pt x="152" y="112"/>
                  <a:pt x="152" y="112"/>
                </a:cubicBezTo>
                <a:cubicBezTo>
                  <a:pt x="152" y="112"/>
                  <a:pt x="152" y="112"/>
                  <a:pt x="152" y="112"/>
                </a:cubicBezTo>
                <a:cubicBezTo>
                  <a:pt x="149" y="109"/>
                  <a:pt x="149" y="109"/>
                  <a:pt x="149" y="109"/>
                </a:cubicBezTo>
                <a:cubicBezTo>
                  <a:pt x="149" y="109"/>
                  <a:pt x="149" y="109"/>
                  <a:pt x="149" y="109"/>
                </a:cubicBezTo>
                <a:cubicBezTo>
                  <a:pt x="148" y="108"/>
                  <a:pt x="146" y="107"/>
                  <a:pt x="144" y="107"/>
                </a:cubicBezTo>
                <a:cubicBezTo>
                  <a:pt x="141" y="107"/>
                  <a:pt x="138" y="110"/>
                  <a:pt x="138" y="114"/>
                </a:cubicBezTo>
                <a:cubicBezTo>
                  <a:pt x="138" y="114"/>
                  <a:pt x="138" y="115"/>
                  <a:pt x="138" y="116"/>
                </a:cubicBezTo>
                <a:cubicBezTo>
                  <a:pt x="138" y="116"/>
                  <a:pt x="138" y="116"/>
                  <a:pt x="138" y="116"/>
                </a:cubicBezTo>
                <a:cubicBezTo>
                  <a:pt x="138" y="117"/>
                  <a:pt x="139" y="117"/>
                  <a:pt x="139" y="117"/>
                </a:cubicBezTo>
                <a:cubicBezTo>
                  <a:pt x="139" y="118"/>
                  <a:pt x="139" y="118"/>
                  <a:pt x="139" y="118"/>
                </a:cubicBezTo>
                <a:cubicBezTo>
                  <a:pt x="139" y="118"/>
                  <a:pt x="139" y="118"/>
                  <a:pt x="139" y="118"/>
                </a:cubicBezTo>
                <a:cubicBezTo>
                  <a:pt x="189" y="168"/>
                  <a:pt x="189" y="168"/>
                  <a:pt x="189" y="168"/>
                </a:cubicBezTo>
                <a:cubicBezTo>
                  <a:pt x="192" y="170"/>
                  <a:pt x="192" y="175"/>
                  <a:pt x="189" y="177"/>
                </a:cubicBezTo>
                <a:cubicBezTo>
                  <a:pt x="170" y="196"/>
                  <a:pt x="170" y="196"/>
                  <a:pt x="170" y="196"/>
                </a:cubicBezTo>
                <a:cubicBezTo>
                  <a:pt x="168" y="198"/>
                  <a:pt x="164" y="198"/>
                  <a:pt x="161" y="196"/>
                </a:cubicBezTo>
                <a:cubicBezTo>
                  <a:pt x="111" y="146"/>
                  <a:pt x="111" y="146"/>
                  <a:pt x="111" y="146"/>
                </a:cubicBezTo>
                <a:cubicBezTo>
                  <a:pt x="111" y="146"/>
                  <a:pt x="111" y="145"/>
                  <a:pt x="110" y="145"/>
                </a:cubicBezTo>
                <a:cubicBezTo>
                  <a:pt x="109" y="143"/>
                  <a:pt x="107" y="142"/>
                  <a:pt x="105" y="142"/>
                </a:cubicBezTo>
                <a:cubicBezTo>
                  <a:pt x="104" y="142"/>
                  <a:pt x="103" y="142"/>
                  <a:pt x="102" y="142"/>
                </a:cubicBezTo>
                <a:cubicBezTo>
                  <a:pt x="95" y="145"/>
                  <a:pt x="87" y="146"/>
                  <a:pt x="80" y="146"/>
                </a:cubicBezTo>
                <a:cubicBezTo>
                  <a:pt x="43" y="146"/>
                  <a:pt x="13" y="116"/>
                  <a:pt x="13" y="80"/>
                </a:cubicBezTo>
                <a:cubicBezTo>
                  <a:pt x="13" y="74"/>
                  <a:pt x="14" y="68"/>
                  <a:pt x="16" y="63"/>
                </a:cubicBezTo>
                <a:cubicBezTo>
                  <a:pt x="36" y="84"/>
                  <a:pt x="36" y="84"/>
                  <a:pt x="36" y="84"/>
                </a:cubicBezTo>
                <a:cubicBezTo>
                  <a:pt x="44" y="91"/>
                  <a:pt x="57" y="91"/>
                  <a:pt x="64" y="84"/>
                </a:cubicBezTo>
                <a:cubicBezTo>
                  <a:pt x="83" y="65"/>
                  <a:pt x="83" y="65"/>
                  <a:pt x="83" y="65"/>
                </a:cubicBezTo>
                <a:cubicBezTo>
                  <a:pt x="91" y="57"/>
                  <a:pt x="91" y="45"/>
                  <a:pt x="83" y="37"/>
                </a:cubicBezTo>
                <a:cubicBezTo>
                  <a:pt x="62" y="16"/>
                  <a:pt x="62" y="16"/>
                  <a:pt x="62" y="16"/>
                </a:cubicBezTo>
                <a:cubicBezTo>
                  <a:pt x="68" y="14"/>
                  <a:pt x="74" y="14"/>
                  <a:pt x="80" y="14"/>
                </a:cubicBezTo>
                <a:cubicBezTo>
                  <a:pt x="116" y="14"/>
                  <a:pt x="146" y="43"/>
                  <a:pt x="146" y="80"/>
                </a:cubicBezTo>
                <a:cubicBezTo>
                  <a:pt x="146" y="81"/>
                  <a:pt x="146" y="85"/>
                  <a:pt x="146" y="86"/>
                </a:cubicBezTo>
                <a:cubicBezTo>
                  <a:pt x="146" y="89"/>
                  <a:pt x="149" y="92"/>
                  <a:pt x="152" y="92"/>
                </a:cubicBezTo>
                <a:cubicBezTo>
                  <a:pt x="156" y="92"/>
                  <a:pt x="159" y="89"/>
                  <a:pt x="159" y="86"/>
                </a:cubicBezTo>
                <a:cubicBezTo>
                  <a:pt x="159" y="86"/>
                  <a:pt x="159" y="86"/>
                  <a:pt x="159" y="86"/>
                </a:cubicBezTo>
                <a:cubicBezTo>
                  <a:pt x="159" y="84"/>
                  <a:pt x="159" y="82"/>
                  <a:pt x="159" y="80"/>
                </a:cubicBezTo>
                <a:cubicBezTo>
                  <a:pt x="159" y="36"/>
                  <a:pt x="123" y="0"/>
                  <a:pt x="80" y="0"/>
                </a:cubicBezTo>
                <a:cubicBezTo>
                  <a:pt x="69" y="0"/>
                  <a:pt x="58" y="3"/>
                  <a:pt x="48" y="7"/>
                </a:cubicBezTo>
                <a:cubicBezTo>
                  <a:pt x="46" y="8"/>
                  <a:pt x="44" y="10"/>
                  <a:pt x="44" y="12"/>
                </a:cubicBezTo>
                <a:cubicBezTo>
                  <a:pt x="43" y="14"/>
                  <a:pt x="44" y="16"/>
                  <a:pt x="46" y="18"/>
                </a:cubicBezTo>
                <a:cubicBezTo>
                  <a:pt x="74" y="46"/>
                  <a:pt x="74" y="46"/>
                  <a:pt x="74" y="46"/>
                </a:cubicBezTo>
                <a:cubicBezTo>
                  <a:pt x="76" y="49"/>
                  <a:pt x="76" y="53"/>
                  <a:pt x="74" y="56"/>
                </a:cubicBezTo>
                <a:cubicBezTo>
                  <a:pt x="55" y="74"/>
                  <a:pt x="55" y="74"/>
                  <a:pt x="55" y="74"/>
                </a:cubicBezTo>
                <a:cubicBezTo>
                  <a:pt x="53" y="77"/>
                  <a:pt x="48" y="77"/>
                  <a:pt x="46" y="74"/>
                </a:cubicBezTo>
                <a:cubicBezTo>
                  <a:pt x="18" y="46"/>
                  <a:pt x="18" y="46"/>
                  <a:pt x="18" y="46"/>
                </a:cubicBezTo>
                <a:cubicBezTo>
                  <a:pt x="16" y="45"/>
                  <a:pt x="14" y="44"/>
                  <a:pt x="12" y="44"/>
                </a:cubicBezTo>
                <a:cubicBezTo>
                  <a:pt x="9" y="45"/>
                  <a:pt x="8" y="46"/>
                  <a:pt x="7" y="48"/>
                </a:cubicBezTo>
                <a:cubicBezTo>
                  <a:pt x="2" y="58"/>
                  <a:pt x="0" y="69"/>
                  <a:pt x="0" y="80"/>
                </a:cubicBezTo>
                <a:cubicBezTo>
                  <a:pt x="0" y="124"/>
                  <a:pt x="36" y="159"/>
                  <a:pt x="80" y="159"/>
                </a:cubicBezTo>
                <a:cubicBezTo>
                  <a:pt x="87" y="159"/>
                  <a:pt x="95" y="158"/>
                  <a:pt x="102" y="156"/>
                </a:cubicBezTo>
                <a:cubicBezTo>
                  <a:pt x="152" y="205"/>
                  <a:pt x="152" y="205"/>
                  <a:pt x="152" y="205"/>
                </a:cubicBezTo>
                <a:cubicBezTo>
                  <a:pt x="155" y="209"/>
                  <a:pt x="160" y="211"/>
                  <a:pt x="166" y="211"/>
                </a:cubicBezTo>
                <a:cubicBezTo>
                  <a:pt x="171" y="211"/>
                  <a:pt x="176" y="209"/>
                  <a:pt x="180" y="205"/>
                </a:cubicBezTo>
                <a:cubicBezTo>
                  <a:pt x="199" y="187"/>
                  <a:pt x="199" y="187"/>
                  <a:pt x="199" y="187"/>
                </a:cubicBezTo>
                <a:cubicBezTo>
                  <a:pt x="206" y="179"/>
                  <a:pt x="206" y="166"/>
                  <a:pt x="199" y="15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 name="文本框 4"/>
          <p:cNvSpPr txBox="1"/>
          <p:nvPr/>
        </p:nvSpPr>
        <p:spPr>
          <a:xfrm>
            <a:off x="2879090" y="1646555"/>
            <a:ext cx="3861435" cy="706755"/>
          </a:xfrm>
          <a:prstGeom prst="rect">
            <a:avLst/>
          </a:prstGeom>
          <a:noFill/>
        </p:spPr>
        <p:txBody>
          <a:bodyPr wrap="square" rtlCol="0">
            <a:spAutoFit/>
          </a:bodyPr>
          <a:p>
            <a:r>
              <a:rPr lang="zh-CN" altLang="en-US" sz="4000">
                <a:solidFill>
                  <a:schemeClr val="bg1"/>
                </a:solidFill>
                <a:latin typeface="华文行楷" panose="02010800040101010101" charset="-122"/>
                <a:ea typeface="华文行楷" panose="02010800040101010101" charset="-122"/>
              </a:rPr>
              <a:t>高清视讯会议</a:t>
            </a:r>
            <a:endParaRPr lang="zh-CN" altLang="en-US" sz="4000">
              <a:solidFill>
                <a:schemeClr val="bg1"/>
              </a:solidFill>
              <a:latin typeface="华文行楷" panose="02010800040101010101" charset="-122"/>
              <a:ea typeface="华文行楷" panose="02010800040101010101" charset="-122"/>
            </a:endParaRPr>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应用</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描述</a:t>
            </a:r>
            <a:endPar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22" name="原创设计师QQ598969553             _5"/>
          <p:cNvSpPr/>
          <p:nvPr/>
        </p:nvSpPr>
        <p:spPr>
          <a:xfrm>
            <a:off x="-2487" y="1303950"/>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原创设计师QQ598969553             _7"/>
          <p:cNvSpPr>
            <a:spLocks noChangeArrowheads="1"/>
          </p:cNvSpPr>
          <p:nvPr/>
        </p:nvSpPr>
        <p:spPr bwMode="auto">
          <a:xfrm>
            <a:off x="1271270" y="1414780"/>
            <a:ext cx="763143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solidFill>
              </a:rPr>
              <a:t>随着视频会议技术的迅猛发展，越来越多的政府部门、企事业单位运用视频会议实现高效、便捷、安全的日常沟通</a:t>
            </a:r>
            <a:endParaRPr lang="zh-CN" altLang="en-US" sz="1200" dirty="0">
              <a:solidFill>
                <a:schemeClr val="bg1"/>
              </a:solidFill>
            </a:endParaRPr>
          </a:p>
        </p:txBody>
      </p:sp>
      <p:sp>
        <p:nvSpPr>
          <p:cNvPr id="43" name="原创设计师QQ598969553             _8"/>
          <p:cNvSpPr>
            <a:spLocks noChangeArrowheads="1"/>
          </p:cNvSpPr>
          <p:nvPr/>
        </p:nvSpPr>
        <p:spPr bwMode="auto">
          <a:xfrm>
            <a:off x="4710066" y="2623656"/>
            <a:ext cx="3017710" cy="7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1200" dirty="0">
                <a:solidFill>
                  <a:schemeClr val="tx1"/>
                </a:solidFill>
              </a:rPr>
              <a:t>不受地理位置的限制，随时随地发起会议</a:t>
            </a:r>
            <a:endParaRPr lang="zh-CN" altLang="en-US" sz="1200" dirty="0">
              <a:solidFill>
                <a:schemeClr val="tx1"/>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1200" dirty="0">
                <a:solidFill>
                  <a:schemeClr val="tx1"/>
                </a:solidFill>
              </a:rPr>
              <a:t>扩大交流领域，增加企业智能化服务</a:t>
            </a:r>
            <a:endParaRPr lang="zh-CN" altLang="en-US" sz="1200" dirty="0">
              <a:solidFill>
                <a:schemeClr val="tx1"/>
              </a:solidFill>
            </a:endParaRPr>
          </a:p>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1200" dirty="0">
                <a:solidFill>
                  <a:schemeClr val="tx1"/>
                </a:solidFill>
              </a:rPr>
              <a:t>办公协同功能，沟通更高效</a:t>
            </a:r>
            <a:endParaRPr lang="zh-CN" altLang="en-US" sz="1200" dirty="0">
              <a:solidFill>
                <a:schemeClr val="tx1"/>
              </a:solidFill>
            </a:endParaRPr>
          </a:p>
        </p:txBody>
      </p:sp>
      <p:pic>
        <p:nvPicPr>
          <p:cNvPr id="4" name="图片 3"/>
          <p:cNvPicPr>
            <a:picLocks noChangeAspect="1"/>
          </p:cNvPicPr>
          <p:nvPr/>
        </p:nvPicPr>
        <p:blipFill>
          <a:blip r:embed="rId1"/>
          <a:stretch>
            <a:fillRect/>
          </a:stretch>
        </p:blipFill>
        <p:spPr>
          <a:xfrm>
            <a:off x="-2540" y="1967230"/>
            <a:ext cx="4560570" cy="2186305"/>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16" presetClass="entr" presetSubtype="37" fill="hold" grpId="0" nodeType="withEffect">
                                      <p:stCondLst>
                                        <p:cond delay="60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par>
                                    <p:cTn id="25" presetID="2" presetClass="entr" presetSubtype="2" fill="hold" grpId="0" nodeType="withEffect" p14:presetBounceEnd="60000">
                                      <p:stCondLst>
                                        <p:cond delay="1600"/>
                                      </p:stCondLst>
                                      <p:childTnLst>
                                        <p:set>
                                          <p:cBhvr>
                                            <p:cTn id="26" dur="1" fill="hold">
                                              <p:stCondLst>
                                                <p:cond delay="0"/>
                                              </p:stCondLst>
                                            </p:cTn>
                                            <p:tgtEl>
                                              <p:spTgt spid="42"/>
                                            </p:tgtEl>
                                            <p:attrNameLst>
                                              <p:attrName>style.visibility</p:attrName>
                                            </p:attrNameLst>
                                          </p:cBhvr>
                                          <p:to>
                                            <p:strVal val="visible"/>
                                          </p:to>
                                        </p:set>
                                        <p:anim calcmode="lin" valueType="num" p14:bounceEnd="60000">
                                          <p:cBhvr additive="base">
                                            <p:cTn id="27" dur="5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60000">
                                      <p:stCondLst>
                                        <p:cond delay="1700"/>
                                      </p:stCondLst>
                                      <p:childTnLst>
                                        <p:set>
                                          <p:cBhvr>
                                            <p:cTn id="30" dur="1" fill="hold">
                                              <p:stCondLst>
                                                <p:cond delay="0"/>
                                              </p:stCondLst>
                                            </p:cTn>
                                            <p:tgtEl>
                                              <p:spTgt spid="43"/>
                                            </p:tgtEl>
                                            <p:attrNameLst>
                                              <p:attrName>style.visibility</p:attrName>
                                            </p:attrNameLst>
                                          </p:cBhvr>
                                          <p:to>
                                            <p:strVal val="visible"/>
                                          </p:to>
                                        </p:set>
                                        <p:anim calcmode="lin" valueType="num" p14:bounceEnd="60000">
                                          <p:cBhvr additive="base">
                                            <p:cTn id="31" dur="50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22" grpId="0" animBg="1"/>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16" presetClass="entr" presetSubtype="37" fill="hold" grpId="0" nodeType="withEffect">
                                      <p:stCondLst>
                                        <p:cond delay="60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par>
                                    <p:cTn id="25" presetID="2" presetClass="entr" presetSubtype="2" fill="hold" grpId="0" nodeType="withEffect">
                                      <p:stCondLst>
                                        <p:cond delay="16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1+#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7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1+#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22" grpId="0" animBg="1"/>
          <p:bldP spid="42" grpId="0"/>
          <p:bldP spid="4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524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双屏双流</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展示</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83568" y="3495777"/>
            <a:ext cx="3744416"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sz="1000" b="1" dirty="0">
                <a:solidFill>
                  <a:schemeClr val="bg1"/>
                </a:solidFill>
              </a:rPr>
              <a:t>R-HUB</a:t>
            </a:r>
            <a:r>
              <a:rPr lang="zh-CN" altLang="en-US" sz="1000" b="1" dirty="0">
                <a:solidFill>
                  <a:schemeClr val="bg1"/>
                </a:solidFill>
              </a:rPr>
              <a:t>支持双屏双流，</a:t>
            </a:r>
            <a:endParaRPr lang="zh-CN" altLang="en-US" sz="1000" b="1" dirty="0">
              <a:solidFill>
                <a:schemeClr val="bg1"/>
              </a:solidFill>
            </a:endParaRPr>
          </a:p>
          <a:p>
            <a:pPr>
              <a:lnSpc>
                <a:spcPct val="120000"/>
              </a:lnSpc>
              <a:spcBef>
                <a:spcPts val="300"/>
              </a:spcBef>
            </a:pPr>
            <a:r>
              <a:rPr lang="zh-CN" altLang="en-US" sz="1000" b="1" dirty="0">
                <a:solidFill>
                  <a:schemeClr val="bg1"/>
                </a:solidFill>
              </a:rPr>
              <a:t>当然，即便单屏也能桌面互动、视频两不误</a:t>
            </a:r>
            <a:endParaRPr lang="zh-CN" altLang="en-US" sz="1000" b="1" dirty="0">
              <a:solidFill>
                <a:schemeClr val="bg1"/>
              </a:solidFill>
            </a:endParaRPr>
          </a:p>
        </p:txBody>
      </p:sp>
      <p:sp>
        <p:nvSpPr>
          <p:cNvPr id="21" name="原创设计师QQ598969553             _10"/>
          <p:cNvSpPr>
            <a:spLocks noChangeArrowheads="1"/>
          </p:cNvSpPr>
          <p:nvPr/>
        </p:nvSpPr>
        <p:spPr bwMode="auto">
          <a:xfrm>
            <a:off x="539552" y="1249088"/>
            <a:ext cx="3744416" cy="14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lumMod val="50000"/>
                  </a:schemeClr>
                </a:solidFill>
              </a:rPr>
              <a:t>单纯的视频功能无法满足分布在异地的参会者之间进行有效的交流和讨论。</a:t>
            </a:r>
            <a:endParaRPr lang="zh-CN" altLang="en-US" sz="1200" dirty="0">
              <a:solidFill>
                <a:schemeClr val="bg1">
                  <a:lumMod val="50000"/>
                </a:schemeClr>
              </a:solidFill>
            </a:endParaRPr>
          </a:p>
          <a:p>
            <a:pPr>
              <a:lnSpc>
                <a:spcPct val="120000"/>
              </a:lnSpc>
              <a:spcBef>
                <a:spcPts val="300"/>
              </a:spcBef>
            </a:pPr>
            <a:r>
              <a:rPr lang="en-US" altLang="zh-CN" sz="1200" dirty="0">
                <a:solidFill>
                  <a:schemeClr val="bg1">
                    <a:lumMod val="50000"/>
                  </a:schemeClr>
                </a:solidFill>
              </a:rPr>
              <a:t>PPT</a:t>
            </a:r>
            <a:r>
              <a:rPr lang="zh-CN" altLang="en-US" sz="1200" dirty="0">
                <a:solidFill>
                  <a:schemeClr val="bg1">
                    <a:lumMod val="50000"/>
                  </a:schemeClr>
                </a:solidFill>
              </a:rPr>
              <a:t>、</a:t>
            </a:r>
            <a:r>
              <a:rPr lang="en-US" altLang="zh-CN" sz="1200" dirty="0">
                <a:solidFill>
                  <a:schemeClr val="bg1">
                    <a:lumMod val="50000"/>
                  </a:schemeClr>
                </a:solidFill>
              </a:rPr>
              <a:t>word</a:t>
            </a:r>
            <a:r>
              <a:rPr lang="zh-CN" altLang="en-US" sz="1200" dirty="0">
                <a:solidFill>
                  <a:schemeClr val="bg1">
                    <a:lumMod val="50000"/>
                  </a:schemeClr>
                </a:solidFill>
              </a:rPr>
              <a:t>、</a:t>
            </a:r>
            <a:r>
              <a:rPr lang="en-US" altLang="zh-CN" sz="1200" dirty="0">
                <a:solidFill>
                  <a:schemeClr val="bg1">
                    <a:lumMod val="50000"/>
                  </a:schemeClr>
                </a:solidFill>
              </a:rPr>
              <a:t>Excel</a:t>
            </a:r>
            <a:r>
              <a:rPr lang="zh-CN" altLang="en-US" sz="1200" dirty="0">
                <a:solidFill>
                  <a:schemeClr val="bg1">
                    <a:lumMod val="50000"/>
                  </a:schemeClr>
                </a:solidFill>
              </a:rPr>
              <a:t>表格、影片等文档的共享和视频同样重要。</a:t>
            </a:r>
            <a:endParaRPr lang="zh-CN" altLang="en-US" sz="1200" dirty="0">
              <a:solidFill>
                <a:schemeClr val="bg1">
                  <a:lumMod val="50000"/>
                </a:schemeClr>
              </a:solidFill>
            </a:endParaRPr>
          </a:p>
          <a:p>
            <a:pPr>
              <a:lnSpc>
                <a:spcPct val="120000"/>
              </a:lnSpc>
              <a:spcBef>
                <a:spcPts val="300"/>
              </a:spcBef>
            </a:pPr>
            <a:r>
              <a:rPr lang="en-US" altLang="zh-CN" sz="1200" dirty="0">
                <a:solidFill>
                  <a:schemeClr val="bg1">
                    <a:lumMod val="50000"/>
                  </a:schemeClr>
                </a:solidFill>
              </a:rPr>
              <a:t>R-HUB</a:t>
            </a:r>
            <a:r>
              <a:rPr lang="zh-CN" altLang="en-US" sz="1200" dirty="0">
                <a:solidFill>
                  <a:schemeClr val="bg1">
                    <a:lumMod val="50000"/>
                  </a:schemeClr>
                </a:solidFill>
              </a:rPr>
              <a:t>支持双屏双流，可以分别独立显示分享的文档和视频信息</a:t>
            </a:r>
            <a:endParaRPr lang="zh-CN" altLang="en-US" sz="1200" dirty="0">
              <a:solidFill>
                <a:schemeClr val="bg1">
                  <a:lumMod val="50000"/>
                </a:schemeClr>
              </a:solidFill>
            </a:endParaRPr>
          </a:p>
        </p:txBody>
      </p:sp>
      <p:pic>
        <p:nvPicPr>
          <p:cNvPr id="3" name="图片 2"/>
          <p:cNvPicPr>
            <a:picLocks noChangeAspect="1"/>
          </p:cNvPicPr>
          <p:nvPr/>
        </p:nvPicPr>
        <p:blipFill>
          <a:blip r:embed="rId1"/>
          <a:stretch>
            <a:fillRect/>
          </a:stretch>
        </p:blipFill>
        <p:spPr>
          <a:xfrm>
            <a:off x="4714875" y="1292225"/>
            <a:ext cx="4076065" cy="2727960"/>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6" grpId="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6" grpId="0" animBg="1"/>
          <p:bldP spid="20" grpId="0"/>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画面</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高清</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83568" y="3424022"/>
            <a:ext cx="3744416"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dirty="0">
                <a:solidFill>
                  <a:schemeClr val="bg1"/>
                </a:solidFill>
              </a:rPr>
              <a:t>画面清晰度可根据网络状况调整，</a:t>
            </a:r>
            <a:endParaRPr lang="zh-CN" altLang="en-US" sz="1000" dirty="0">
              <a:solidFill>
                <a:schemeClr val="bg1"/>
              </a:solidFill>
            </a:endParaRPr>
          </a:p>
          <a:p>
            <a:pPr>
              <a:lnSpc>
                <a:spcPct val="120000"/>
              </a:lnSpc>
              <a:spcBef>
                <a:spcPts val="300"/>
              </a:spcBef>
            </a:pPr>
            <a:r>
              <a:rPr lang="zh-CN" altLang="en-US" sz="1000" dirty="0">
                <a:solidFill>
                  <a:schemeClr val="bg1"/>
                </a:solidFill>
              </a:rPr>
              <a:t>高清视频达到</a:t>
            </a:r>
            <a:r>
              <a:rPr lang="en-US" altLang="zh-CN" sz="1000" dirty="0">
                <a:solidFill>
                  <a:schemeClr val="bg1"/>
                </a:solidFill>
              </a:rPr>
              <a:t>1920*1080P</a:t>
            </a:r>
            <a:endParaRPr lang="en-US" altLang="zh-CN" sz="1000" dirty="0">
              <a:solidFill>
                <a:schemeClr val="bg1"/>
              </a:solidFill>
            </a:endParaRPr>
          </a:p>
        </p:txBody>
      </p:sp>
      <p:sp>
        <p:nvSpPr>
          <p:cNvPr id="21" name="原创设计师QQ598969553             _10"/>
          <p:cNvSpPr>
            <a:spLocks noChangeArrowheads="1"/>
          </p:cNvSpPr>
          <p:nvPr/>
        </p:nvSpPr>
        <p:spPr bwMode="auto">
          <a:xfrm>
            <a:off x="683062" y="1483403"/>
            <a:ext cx="374441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dirty="0">
                <a:solidFill>
                  <a:schemeClr val="bg1">
                    <a:lumMod val="50000"/>
                  </a:schemeClr>
                </a:solidFill>
              </a:rPr>
              <a:t>最多支持</a:t>
            </a:r>
            <a:r>
              <a:rPr lang="en-US" altLang="zh-CN" sz="1200" dirty="0">
                <a:solidFill>
                  <a:schemeClr val="bg1">
                    <a:lumMod val="50000"/>
                  </a:schemeClr>
                </a:solidFill>
              </a:rPr>
              <a:t>30</a:t>
            </a:r>
            <a:r>
              <a:rPr lang="zh-CN" altLang="en-US" sz="1200" dirty="0">
                <a:solidFill>
                  <a:schemeClr val="bg1">
                    <a:lumMod val="50000"/>
                  </a:schemeClr>
                </a:solidFill>
              </a:rPr>
              <a:t>路高清视频并发；</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支持高清摄像头；</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支持全屏显示视频；</a:t>
            </a:r>
            <a:endParaRPr lang="zh-CN" altLang="en-US" sz="1200" dirty="0">
              <a:solidFill>
                <a:schemeClr val="bg1">
                  <a:lumMod val="50000"/>
                </a:schemeClr>
              </a:solidFill>
            </a:endParaRPr>
          </a:p>
          <a:p>
            <a:pPr>
              <a:lnSpc>
                <a:spcPct val="120000"/>
              </a:lnSpc>
              <a:spcBef>
                <a:spcPts val="300"/>
              </a:spcBef>
            </a:pPr>
            <a:r>
              <a:rPr lang="zh-CN" altLang="en-US" sz="1200" dirty="0">
                <a:solidFill>
                  <a:schemeClr val="bg1">
                    <a:lumMod val="50000"/>
                  </a:schemeClr>
                </a:solidFill>
              </a:rPr>
              <a:t>多种视频布局可选</a:t>
            </a:r>
            <a:endParaRPr lang="zh-CN" altLang="en-US" sz="1200" dirty="0">
              <a:solidFill>
                <a:schemeClr val="bg1">
                  <a:lumMod val="50000"/>
                </a:schemeClr>
              </a:solidFill>
            </a:endParaRPr>
          </a:p>
        </p:txBody>
      </p:sp>
      <p:pic>
        <p:nvPicPr>
          <p:cNvPr id="3" name="图片 2"/>
          <p:cNvPicPr>
            <a:picLocks noChangeAspect="1"/>
          </p:cNvPicPr>
          <p:nvPr/>
        </p:nvPicPr>
        <p:blipFill>
          <a:blip r:embed="rId1"/>
          <a:stretch>
            <a:fillRect/>
          </a:stretch>
        </p:blipFill>
        <p:spPr>
          <a:xfrm>
            <a:off x="6063615" y="929640"/>
            <a:ext cx="2517140" cy="1911985"/>
          </a:xfrm>
          <a:prstGeom prst="rect">
            <a:avLst/>
          </a:prstGeom>
        </p:spPr>
      </p:pic>
      <p:pic>
        <p:nvPicPr>
          <p:cNvPr id="2" name="图片 1"/>
          <p:cNvPicPr>
            <a:picLocks noChangeAspect="1"/>
          </p:cNvPicPr>
          <p:nvPr/>
        </p:nvPicPr>
        <p:blipFill>
          <a:blip r:embed="rId2"/>
          <a:stretch>
            <a:fillRect/>
          </a:stretch>
        </p:blipFill>
        <p:spPr>
          <a:xfrm>
            <a:off x="4736465" y="2239645"/>
            <a:ext cx="3131185" cy="1780540"/>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网真</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功能</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750" y="3353435"/>
            <a:ext cx="403225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83568" y="3483077"/>
            <a:ext cx="3744416"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000" b="1" dirty="0">
                <a:solidFill>
                  <a:schemeClr val="bg1"/>
                </a:solidFill>
              </a:rPr>
              <a:t>R-HUB</a:t>
            </a:r>
            <a:r>
              <a:rPr lang="zh-CN" altLang="en-US" sz="1000" b="1" dirty="0">
                <a:solidFill>
                  <a:schemeClr val="bg1"/>
                </a:solidFill>
              </a:rPr>
              <a:t>任一客户端支持多达8个荧光屏</a:t>
            </a:r>
            <a:endParaRPr lang="zh-CN" altLang="en-US" sz="1000" b="1" dirty="0">
              <a:solidFill>
                <a:schemeClr val="bg1"/>
              </a:solidFill>
            </a:endParaRPr>
          </a:p>
          <a:p>
            <a:pPr>
              <a:lnSpc>
                <a:spcPct val="120000"/>
              </a:lnSpc>
              <a:spcBef>
                <a:spcPts val="300"/>
              </a:spcBef>
            </a:pPr>
            <a:r>
              <a:rPr lang="zh-CN" altLang="en-US" sz="1000" b="1" dirty="0">
                <a:solidFill>
                  <a:schemeClr val="bg1"/>
                </a:solidFill>
              </a:rPr>
              <a:t>显示桌面共享和30路高清视频</a:t>
            </a:r>
            <a:endParaRPr lang="zh-CN" altLang="en-US" sz="1000" b="1" dirty="0">
              <a:solidFill>
                <a:schemeClr val="bg1"/>
              </a:solidFill>
            </a:endParaRPr>
          </a:p>
        </p:txBody>
      </p:sp>
      <p:sp>
        <p:nvSpPr>
          <p:cNvPr id="21" name="原创设计师QQ598969553             _10"/>
          <p:cNvSpPr>
            <a:spLocks noChangeArrowheads="1"/>
          </p:cNvSpPr>
          <p:nvPr/>
        </p:nvSpPr>
        <p:spPr bwMode="auto">
          <a:xfrm>
            <a:off x="539552" y="1249088"/>
            <a:ext cx="3744416"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600" dirty="0">
                <a:solidFill>
                  <a:schemeClr val="tx1">
                    <a:lumMod val="75000"/>
                    <a:lumOff val="25000"/>
                  </a:schemeClr>
                </a:solidFill>
              </a:rPr>
              <a:t>什么是网真会议功能</a:t>
            </a:r>
            <a:endParaRPr lang="zh-CN" altLang="en-US" sz="1600" dirty="0">
              <a:solidFill>
                <a:schemeClr val="tx1">
                  <a:lumMod val="75000"/>
                  <a:lumOff val="25000"/>
                </a:schemeClr>
              </a:solidFill>
            </a:endParaRPr>
          </a:p>
          <a:p>
            <a:pPr>
              <a:lnSpc>
                <a:spcPct val="120000"/>
              </a:lnSpc>
              <a:spcBef>
                <a:spcPts val="300"/>
              </a:spcBef>
            </a:pPr>
            <a:r>
              <a:rPr lang="en-US" altLang="zh-CN" sz="1200" dirty="0">
                <a:solidFill>
                  <a:schemeClr val="bg1">
                    <a:lumMod val="50000"/>
                  </a:schemeClr>
                </a:solidFill>
              </a:rPr>
              <a:t>网真会议解决方案是统一通信协作产品系列的一部分，主要面向那些分散在多个办公地点，希望设法缩短与同事、合作伙伴和客户的距离，以及更加有效地进行交流、合作的机构。它还适用于任何希望提高生产率，提供业务连续性解决方案，寻求业务转型机会，以及减少差旅的机构。国际性客户、大型企业和大型商业客户都是可能的用户，针对的主要行业包括政府、金融服务、医疗和制造业。</a:t>
            </a:r>
            <a:endParaRPr lang="en-US" altLang="zh-CN" sz="1200" dirty="0">
              <a:solidFill>
                <a:schemeClr val="bg1">
                  <a:lumMod val="50000"/>
                </a:schemeClr>
              </a:solidFill>
            </a:endParaRPr>
          </a:p>
        </p:txBody>
      </p:sp>
      <p:pic>
        <p:nvPicPr>
          <p:cNvPr id="3" name="图片 2"/>
          <p:cNvPicPr>
            <a:picLocks noChangeAspect="1"/>
          </p:cNvPicPr>
          <p:nvPr/>
        </p:nvPicPr>
        <p:blipFill>
          <a:blip r:embed="rId1"/>
          <a:stretch>
            <a:fillRect/>
          </a:stretch>
        </p:blipFill>
        <p:spPr>
          <a:xfrm>
            <a:off x="4572000" y="1064260"/>
            <a:ext cx="3951605" cy="2955925"/>
          </a:xfrm>
          <a:prstGeom prst="rect">
            <a:avLst/>
          </a:prstGeom>
          <a:effectLst>
            <a:outerShdw blurRad="76200" dir="18900000" sy="23000" kx="-1200000" algn="bl" rotWithShape="0">
              <a:prstClr val="black">
                <a:alpha val="20000"/>
              </a:prstClr>
            </a:outerShdw>
          </a:effectLst>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网真</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功能</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463550" y="4020185"/>
            <a:ext cx="8434705"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原创设计师QQ598969553             _9"/>
          <p:cNvSpPr>
            <a:spLocks noChangeArrowheads="1"/>
          </p:cNvSpPr>
          <p:nvPr/>
        </p:nvSpPr>
        <p:spPr bwMode="auto">
          <a:xfrm>
            <a:off x="607060" y="4149725"/>
            <a:ext cx="7924800"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sz="1000" b="1" dirty="0">
                <a:solidFill>
                  <a:schemeClr val="bg1"/>
                </a:solidFill>
              </a:rPr>
              <a:t>R-HUB</a:t>
            </a:r>
            <a:r>
              <a:rPr sz="1000" b="1" dirty="0">
                <a:solidFill>
                  <a:schemeClr val="bg1"/>
                </a:solidFill>
              </a:rPr>
              <a:t>网真会议让用户可以拥有一个身临其境的、面对面的会议体验，使他们感到像在同一个房间之中，</a:t>
            </a:r>
            <a:endParaRPr sz="1000" b="1" dirty="0">
              <a:solidFill>
                <a:schemeClr val="bg1"/>
              </a:solidFill>
            </a:endParaRPr>
          </a:p>
          <a:p>
            <a:pPr>
              <a:lnSpc>
                <a:spcPct val="120000"/>
              </a:lnSpc>
              <a:spcBef>
                <a:spcPts val="300"/>
              </a:spcBef>
            </a:pPr>
            <a:r>
              <a:rPr sz="1000" b="1" dirty="0">
                <a:solidFill>
                  <a:schemeClr val="bg1"/>
                </a:solidFill>
              </a:rPr>
              <a:t>以前所未有的方式进行交互和合作</a:t>
            </a:r>
            <a:endParaRPr sz="1000" b="1" dirty="0">
              <a:solidFill>
                <a:schemeClr val="bg1"/>
              </a:solidFill>
            </a:endParaRPr>
          </a:p>
        </p:txBody>
      </p:sp>
      <p:pic>
        <p:nvPicPr>
          <p:cNvPr id="2050" name="Picture 2" descr="http://rhubcom.com/v5/images/video-Conferencin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360" y="881380"/>
            <a:ext cx="8430260" cy="2889250"/>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6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6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原创设计师QQ598969553             _1"/>
          <p:cNvSpPr/>
          <p:nvPr/>
        </p:nvSpPr>
        <p:spPr bwMode="auto">
          <a:xfrm>
            <a:off x="0"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原创设计师QQ598969553             _2"/>
          <p:cNvSpPr/>
          <p:nvPr/>
        </p:nvSpPr>
        <p:spPr bwMode="auto">
          <a:xfrm>
            <a:off x="99884" y="225172"/>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原创设计师QQ598969553             _3"/>
          <p:cNvSpPr>
            <a:spLocks noChangeArrowheads="1"/>
          </p:cNvSpPr>
          <p:nvPr/>
        </p:nvSpPr>
        <p:spPr bwMode="auto">
          <a:xfrm>
            <a:off x="463550" y="194692"/>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手机</a:t>
            </a:r>
            <a:r>
              <a:rPr lang="zh-CN" altLang="en-US"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rPr>
              <a:t>参会</a:t>
            </a:r>
            <a:endParaRPr lang="en-US" altLang="zh-CN" sz="2000" b="1" dirty="0">
              <a:solidFill>
                <a:schemeClr val="accent2"/>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原创设计师QQ598969553             _6"/>
          <p:cNvGrpSpPr/>
          <p:nvPr/>
        </p:nvGrpSpPr>
        <p:grpSpPr>
          <a:xfrm>
            <a:off x="7219348" y="1386630"/>
            <a:ext cx="1669783" cy="2883444"/>
            <a:chOff x="5220072" y="1418828"/>
            <a:chExt cx="2055499" cy="3549516"/>
          </a:xfrm>
        </p:grpSpPr>
        <p:pic>
          <p:nvPicPr>
            <p:cNvPr id="8" name="Picture 2" descr="C:\Users\X-DOG\Desktop\Apple iPhone 6 and iPhone 6 Plus MOCKUP PSD - Wellgraphic.png"/>
            <p:cNvPicPr>
              <a:picLocks noChangeAspect="1" noChangeArrowheads="1"/>
            </p:cNvPicPr>
            <p:nvPr/>
          </p:nvPicPr>
          <p:blipFill>
            <a:blip r:embed="rId1"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560218" y="1828799"/>
              <a:ext cx="1328738" cy="2421731"/>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原创设计师QQ598969553             _7"/>
          <p:cNvGrpSpPr/>
          <p:nvPr/>
        </p:nvGrpSpPr>
        <p:grpSpPr>
          <a:xfrm>
            <a:off x="4976385" y="1386630"/>
            <a:ext cx="1669783" cy="2883444"/>
            <a:chOff x="5220071" y="1418828"/>
            <a:chExt cx="2055499" cy="3549516"/>
          </a:xfrm>
        </p:grpSpPr>
        <p:pic>
          <p:nvPicPr>
            <p:cNvPr id="11" name="Picture 2" descr="C:\Users\X-DOG\Desktop\Apple iPhone 6 and iPhone 6 Plus MOCKUP PSD - Wellgraphic.png"/>
            <p:cNvPicPr>
              <a:picLocks noChangeAspect="1" noChangeArrowheads="1"/>
            </p:cNvPicPr>
            <p:nvPr/>
          </p:nvPicPr>
          <p:blipFill>
            <a:blip r:embed="rId1" cstate="screen"/>
            <a:srcRect/>
            <a:stretch>
              <a:fillRect/>
            </a:stretch>
          </p:blipFill>
          <p:spPr bwMode="auto">
            <a:xfrm>
              <a:off x="5220071"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原创设计师QQ598969553             _8"/>
          <p:cNvGrpSpPr/>
          <p:nvPr/>
        </p:nvGrpSpPr>
        <p:grpSpPr>
          <a:xfrm>
            <a:off x="5964398" y="1111884"/>
            <a:ext cx="1987988" cy="3432936"/>
            <a:chOff x="5220072" y="1418828"/>
            <a:chExt cx="2055499" cy="3549516"/>
          </a:xfrm>
        </p:grpSpPr>
        <p:pic>
          <p:nvPicPr>
            <p:cNvPr id="18" name="Picture 2" descr="C:\Users\X-DOG\Desktop\Apple iPhone 6 and iPhone 6 Plus MOCKUP PSD - Wellgraphic.png"/>
            <p:cNvPicPr>
              <a:picLocks noChangeAspect="1" noChangeArrowheads="1"/>
            </p:cNvPicPr>
            <p:nvPr/>
          </p:nvPicPr>
          <p:blipFill>
            <a:blip r:embed="rId4"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5560218" y="1828799"/>
              <a:ext cx="1328738" cy="2421731"/>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原创设计师QQ598969553             _9"/>
          <p:cNvSpPr>
            <a:spLocks noChangeArrowheads="1"/>
          </p:cNvSpPr>
          <p:nvPr/>
        </p:nvSpPr>
        <p:spPr bwMode="auto">
          <a:xfrm>
            <a:off x="683568" y="3424022"/>
            <a:ext cx="3744416" cy="4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dirty="0">
                <a:solidFill>
                  <a:schemeClr val="bg1"/>
                </a:solidFill>
              </a:rPr>
              <a:t>你无法提前预知参会者持有设备安装了什么系统，</a:t>
            </a:r>
            <a:endParaRPr lang="zh-CN" altLang="en-US" sz="1000" dirty="0">
              <a:solidFill>
                <a:schemeClr val="bg1"/>
              </a:solidFill>
            </a:endParaRPr>
          </a:p>
          <a:p>
            <a:pPr>
              <a:lnSpc>
                <a:spcPct val="120000"/>
              </a:lnSpc>
              <a:spcBef>
                <a:spcPts val="300"/>
              </a:spcBef>
            </a:pPr>
            <a:r>
              <a:rPr lang="en-US" altLang="zh-CN" sz="1000" dirty="0">
                <a:solidFill>
                  <a:schemeClr val="bg1"/>
                </a:solidFill>
              </a:rPr>
              <a:t>R-HUB</a:t>
            </a:r>
            <a:r>
              <a:rPr lang="zh-CN" altLang="en-US" sz="1000" dirty="0">
                <a:solidFill>
                  <a:schemeClr val="bg1"/>
                </a:solidFill>
              </a:rPr>
              <a:t>免除您的困扰，全面支持市场常见操作系统，开会无限制</a:t>
            </a:r>
            <a:endParaRPr lang="zh-CN" altLang="en-US" sz="1000" dirty="0">
              <a:solidFill>
                <a:schemeClr val="bg1"/>
              </a:solidFill>
            </a:endParaRPr>
          </a:p>
        </p:txBody>
      </p:sp>
      <p:sp>
        <p:nvSpPr>
          <p:cNvPr id="21" name="原创设计师QQ598969553             _10"/>
          <p:cNvSpPr>
            <a:spLocks noChangeArrowheads="1"/>
          </p:cNvSpPr>
          <p:nvPr/>
        </p:nvSpPr>
        <p:spPr bwMode="auto">
          <a:xfrm>
            <a:off x="539552" y="1616753"/>
            <a:ext cx="3744416" cy="125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zh-CN" sz="1200" dirty="0">
                <a:solidFill>
                  <a:schemeClr val="bg1">
                    <a:lumMod val="50000"/>
                  </a:schemeClr>
                </a:solidFill>
              </a:rPr>
              <a:t>不受终端限制</a:t>
            </a:r>
            <a:endParaRPr lang="zh-CN" altLang="zh-CN" sz="1200" dirty="0">
              <a:solidFill>
                <a:schemeClr val="bg1">
                  <a:lumMod val="50000"/>
                </a:schemeClr>
              </a:solidFill>
            </a:endParaRPr>
          </a:p>
          <a:p>
            <a:pPr>
              <a:lnSpc>
                <a:spcPct val="120000"/>
              </a:lnSpc>
              <a:spcBef>
                <a:spcPts val="300"/>
              </a:spcBef>
            </a:pPr>
            <a:r>
              <a:rPr lang="en-US" altLang="zh-CN" sz="1200" dirty="0">
                <a:solidFill>
                  <a:schemeClr val="bg1">
                    <a:lumMod val="50000"/>
                  </a:schemeClr>
                </a:solidFill>
              </a:rPr>
              <a:t>R-HUB</a:t>
            </a:r>
            <a:r>
              <a:rPr lang="zh-CN" altLang="en-US" sz="1200" dirty="0">
                <a:solidFill>
                  <a:schemeClr val="bg1">
                    <a:lumMod val="50000"/>
                  </a:schemeClr>
                </a:solidFill>
              </a:rPr>
              <a:t>支持几乎所有的移动设备加入会议，包括</a:t>
            </a:r>
            <a:endParaRPr lang="zh-CN" altLang="en-US" sz="1200" dirty="0">
              <a:solidFill>
                <a:schemeClr val="bg1">
                  <a:lumMod val="50000"/>
                </a:schemeClr>
              </a:solidFill>
            </a:endParaRPr>
          </a:p>
          <a:p>
            <a:pPr>
              <a:lnSpc>
                <a:spcPct val="120000"/>
              </a:lnSpc>
              <a:spcBef>
                <a:spcPts val="300"/>
              </a:spcBef>
            </a:pPr>
            <a:r>
              <a:rPr lang="en-US" altLang="zh-CN" sz="1200" dirty="0">
                <a:solidFill>
                  <a:schemeClr val="bg1">
                    <a:lumMod val="50000"/>
                  </a:schemeClr>
                </a:solidFill>
              </a:rPr>
              <a:t>Android</a:t>
            </a:r>
            <a:r>
              <a:rPr lang="zh-CN" altLang="en-US" sz="1200" dirty="0">
                <a:solidFill>
                  <a:schemeClr val="bg1">
                    <a:lumMod val="50000"/>
                  </a:schemeClr>
                </a:solidFill>
              </a:rPr>
              <a:t>系统手机；</a:t>
            </a:r>
            <a:endParaRPr lang="zh-CN" altLang="en-US" sz="1200" dirty="0">
              <a:solidFill>
                <a:schemeClr val="bg1">
                  <a:lumMod val="50000"/>
                </a:schemeClr>
              </a:solidFill>
            </a:endParaRPr>
          </a:p>
          <a:p>
            <a:pPr>
              <a:lnSpc>
                <a:spcPct val="120000"/>
              </a:lnSpc>
              <a:spcBef>
                <a:spcPts val="300"/>
              </a:spcBef>
            </a:pPr>
            <a:r>
              <a:rPr lang="en-US" altLang="zh-CN" sz="1200" dirty="0">
                <a:solidFill>
                  <a:schemeClr val="bg1">
                    <a:lumMod val="50000"/>
                  </a:schemeClr>
                </a:solidFill>
              </a:rPr>
              <a:t>IOS</a:t>
            </a:r>
            <a:r>
              <a:rPr lang="zh-CN" altLang="en-US" sz="1200" dirty="0">
                <a:solidFill>
                  <a:schemeClr val="bg1">
                    <a:lumMod val="50000"/>
                  </a:schemeClr>
                </a:solidFill>
              </a:rPr>
              <a:t>系统手机；</a:t>
            </a:r>
            <a:endParaRPr lang="zh-CN" altLang="en-US" sz="1200" dirty="0">
              <a:solidFill>
                <a:schemeClr val="bg1">
                  <a:lumMod val="50000"/>
                </a:schemeClr>
              </a:solidFill>
            </a:endParaRPr>
          </a:p>
          <a:p>
            <a:pPr>
              <a:lnSpc>
                <a:spcPct val="120000"/>
              </a:lnSpc>
              <a:spcBef>
                <a:spcPts val="300"/>
              </a:spcBef>
            </a:pPr>
            <a:r>
              <a:rPr lang="en-US" altLang="zh-CN" sz="1200" dirty="0">
                <a:solidFill>
                  <a:schemeClr val="bg1">
                    <a:lumMod val="50000"/>
                  </a:schemeClr>
                </a:solidFill>
              </a:rPr>
              <a:t>Blackbarry</a:t>
            </a:r>
            <a:r>
              <a:rPr lang="zh-CN" altLang="en-US" sz="1200" dirty="0">
                <a:solidFill>
                  <a:schemeClr val="bg1">
                    <a:lumMod val="50000"/>
                  </a:schemeClr>
                </a:solidFill>
              </a:rPr>
              <a:t>系统手机</a:t>
            </a:r>
            <a:endParaRPr lang="zh-CN" altLang="en-US" sz="1200" dirty="0">
              <a:solidFill>
                <a:schemeClr val="bg1">
                  <a:lumMod val="50000"/>
                </a:schemeClr>
              </a:solidFill>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14:presetBounceEnd="60000">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14:bounceEnd="60000">
                                          <p:cBhvr additive="base">
                                            <p:cTn id="24"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par>
                                    <p:cTn id="36" presetID="53" presetClass="entr" presetSubtype="16" fill="hold" nodeType="withEffect">
                                      <p:stCondLst>
                                        <p:cond delay="11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16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nodeType="withEffect">
                                      <p:stCondLst>
                                        <p:cond delay="160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
                                            <p:tgtEl>
                                              <p:spTgt spid="14"/>
                                            </p:tgtEl>
                                          </p:cBhvr>
                                        </p:animEffect>
                                        <p:anim calcmode="lin" valueType="num">
                                          <p:cBhvr>
                                            <p:cTn id="20" dur="300" fill="hold"/>
                                            <p:tgtEl>
                                              <p:spTgt spid="14"/>
                                            </p:tgtEl>
                                            <p:attrNameLst>
                                              <p:attrName>ppt_x</p:attrName>
                                            </p:attrNameLst>
                                          </p:cBhvr>
                                          <p:tavLst>
                                            <p:tav tm="0">
                                              <p:val>
                                                <p:strVal val="#ppt_x"/>
                                              </p:val>
                                            </p:tav>
                                            <p:tav tm="100000">
                                              <p:val>
                                                <p:strVal val="#ppt_x"/>
                                              </p:val>
                                            </p:tav>
                                          </p:tavLst>
                                        </p:anim>
                                        <p:anim calcmode="lin" valueType="num">
                                          <p:cBhvr>
                                            <p:cTn id="21" dur="3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par>
                                    <p:cTn id="36" presetID="53" presetClass="entr" presetSubtype="16" fill="hold" nodeType="withEffect">
                                      <p:stCondLst>
                                        <p:cond delay="11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16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nodeType="withEffect">
                                      <p:stCondLst>
                                        <p:cond delay="160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bldLvl="0" animBg="1"/>
          <p:bldP spid="13" grpId="1" bldLvl="0" animBg="1"/>
          <p:bldP spid="14" grpId="0"/>
          <p:bldP spid="6" grpId="0" bldLvl="0" animBg="1"/>
          <p:bldP spid="20" grpId="0"/>
          <p:bldP spid="21" grpId="0"/>
        </p:bldLst>
      </p:timing>
    </mc:Fallback>
  </mc:AlternateContent>
</p:sld>
</file>

<file path=ppt/theme/theme1.xml><?xml version="1.0" encoding="utf-8"?>
<a:theme xmlns:a="http://schemas.openxmlformats.org/drawingml/2006/main" name="richcom">
  <a:themeElements>
    <a:clrScheme name="自定义 10">
      <a:dk1>
        <a:sysClr val="windowText" lastClr="000000"/>
      </a:dk1>
      <a:lt1>
        <a:sysClr val="window" lastClr="FFFFFF"/>
      </a:lt1>
      <a:dk2>
        <a:srgbClr val="44546A"/>
      </a:dk2>
      <a:lt2>
        <a:srgbClr val="E7E6E6"/>
      </a:lt2>
      <a:accent1>
        <a:srgbClr val="0076DA"/>
      </a:accent1>
      <a:accent2>
        <a:srgbClr val="404040"/>
      </a:accent2>
      <a:accent3>
        <a:srgbClr val="0076DA"/>
      </a:accent3>
      <a:accent4>
        <a:srgbClr val="404040"/>
      </a:accent4>
      <a:accent5>
        <a:srgbClr val="0076DA"/>
      </a:accent5>
      <a:accent6>
        <a:srgbClr val="40404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2483</Words>
  <Application>WPS 演示</Application>
  <PresentationFormat>自定义</PresentationFormat>
  <Paragraphs>251</Paragraphs>
  <Slides>26</Slides>
  <Notes>38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AvantGarde Md BT</vt:lpstr>
      <vt:lpstr>微软雅黑</vt:lpstr>
      <vt:lpstr>华文细黑</vt:lpstr>
      <vt:lpstr>Impact</vt:lpstr>
      <vt:lpstr>华文行楷</vt:lpstr>
      <vt:lpstr>Segoe Print</vt:lpstr>
      <vt:lpstr>Calibri</vt:lpstr>
      <vt:lpstr>Helvetica-Roman-SemiB</vt:lpstr>
      <vt:lpstr>SimSun-ExtB</vt:lpstr>
      <vt:lpstr>Helvetica</vt:lpstr>
      <vt:lpstr>Calibri</vt:lpstr>
      <vt:lpstr>richcom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Sophie</cp:lastModifiedBy>
  <cp:revision>20</cp:revision>
  <dcterms:created xsi:type="dcterms:W3CDTF">2017-06-16T06:46:00Z</dcterms:created>
  <dcterms:modified xsi:type="dcterms:W3CDTF">2017-06-19T10:16:55Z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